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04" r:id="rId1"/>
  </p:sldMasterIdLst>
  <p:notesMasterIdLst>
    <p:notesMasterId r:id="rId46"/>
  </p:notesMasterIdLst>
  <p:handoutMasterIdLst>
    <p:handoutMasterId r:id="rId47"/>
  </p:handoutMasterIdLst>
  <p:sldIdLst>
    <p:sldId id="302" r:id="rId2"/>
    <p:sldId id="336" r:id="rId3"/>
    <p:sldId id="348" r:id="rId4"/>
    <p:sldId id="354" r:id="rId5"/>
    <p:sldId id="355" r:id="rId6"/>
    <p:sldId id="356" r:id="rId7"/>
    <p:sldId id="393" r:id="rId8"/>
    <p:sldId id="391" r:id="rId9"/>
    <p:sldId id="394" r:id="rId10"/>
    <p:sldId id="384" r:id="rId11"/>
    <p:sldId id="396" r:id="rId12"/>
    <p:sldId id="399" r:id="rId13"/>
    <p:sldId id="400" r:id="rId14"/>
    <p:sldId id="397" r:id="rId15"/>
    <p:sldId id="401" r:id="rId16"/>
    <p:sldId id="398" r:id="rId17"/>
    <p:sldId id="383" r:id="rId18"/>
    <p:sldId id="386" r:id="rId19"/>
    <p:sldId id="385" r:id="rId20"/>
    <p:sldId id="387" r:id="rId21"/>
    <p:sldId id="388" r:id="rId22"/>
    <p:sldId id="389" r:id="rId23"/>
    <p:sldId id="390" r:id="rId24"/>
    <p:sldId id="392" r:id="rId25"/>
    <p:sldId id="402" r:id="rId26"/>
    <p:sldId id="409" r:id="rId27"/>
    <p:sldId id="410" r:id="rId28"/>
    <p:sldId id="403" r:id="rId29"/>
    <p:sldId id="411" r:id="rId30"/>
    <p:sldId id="404" r:id="rId31"/>
    <p:sldId id="405" r:id="rId32"/>
    <p:sldId id="412" r:id="rId33"/>
    <p:sldId id="406" r:id="rId34"/>
    <p:sldId id="413" r:id="rId35"/>
    <p:sldId id="407" r:id="rId36"/>
    <p:sldId id="416" r:id="rId37"/>
    <p:sldId id="415" r:id="rId38"/>
    <p:sldId id="417" r:id="rId39"/>
    <p:sldId id="418" r:id="rId40"/>
    <p:sldId id="313" r:id="rId41"/>
    <p:sldId id="344" r:id="rId42"/>
    <p:sldId id="331" r:id="rId43"/>
    <p:sldId id="414" r:id="rId44"/>
    <p:sldId id="341" r:id="rId45"/>
  </p:sldIdLst>
  <p:sldSz cx="9144000" cy="6858000" type="screen4x3"/>
  <p:notesSz cx="6994525" cy="92789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2">
          <p15:clr>
            <a:srgbClr val="A4A3A4"/>
          </p15:clr>
        </p15:guide>
        <p15:guide id="2" pos="292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2F92"/>
    <a:srgbClr val="4E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95"/>
    <p:restoredTop sz="87008"/>
  </p:normalViewPr>
  <p:slideViewPr>
    <p:cSldViewPr>
      <p:cViewPr varScale="1">
        <p:scale>
          <a:sx n="110" d="100"/>
          <a:sy n="110" d="100"/>
        </p:scale>
        <p:origin x="1788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</p:sldLst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1278"/>
    </p:cViewPr>
  </p:sorterViewPr>
  <p:notesViewPr>
    <p:cSldViewPr>
      <p:cViewPr varScale="1">
        <p:scale>
          <a:sx n="40" d="100"/>
          <a:sy n="40" d="100"/>
        </p:scale>
        <p:origin x="-1380" y="-90"/>
      </p:cViewPr>
      <p:guideLst>
        <p:guide orient="horz" pos="2202"/>
        <p:guide pos="29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42.xml"/><Relationship Id="rId2" Type="http://schemas.openxmlformats.org/officeDocument/2006/relationships/slide" Target="slides/slide41.xml"/><Relationship Id="rId1" Type="http://schemas.openxmlformats.org/officeDocument/2006/relationships/slide" Target="slides/slide40.xml"/><Relationship Id="rId5" Type="http://schemas.openxmlformats.org/officeDocument/2006/relationships/slide" Target="slides/slide44.xml"/><Relationship Id="rId4" Type="http://schemas.openxmlformats.org/officeDocument/2006/relationships/slide" Target="slides/slide4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5F041DA9-CC5C-9D4E-9CB0-6A1854A8027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zh-TW"/>
              <a:t>Data Structures, Algorithms, &amp; Applications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3EFE70AD-019F-7A46-9B2F-9D3AD35EB65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240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B3031815-AB3E-A248-93E2-F5497641795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zh-TW"/>
              <a:t>Sartaj Sahni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29B1A3E2-1263-374E-AD30-80D00EC98EE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240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Times New Roman" panose="02020603050405020304" pitchFamily="18" charset="0"/>
              </a:defRPr>
            </a:lvl1pPr>
          </a:lstStyle>
          <a:p>
            <a:fld id="{A33B28A3-010E-924D-957F-0FCFF84E3C2C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B4762724-A96B-634C-9D8C-C33A7493C8B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CDDC107E-AA5E-DD40-8F75-F608CB3D8E7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6240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8" name="Rectangle 4">
            <a:extLst>
              <a:ext uri="{FF2B5EF4-FFF2-40B4-BE49-F238E27FC236}">
                <a16:creationId xmlns:a16="http://schemas.microsoft.com/office/drawing/2014/main" id="{CF4CA9E2-8359-CB49-A9C6-AC9530C0FB8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7450" y="703263"/>
            <a:ext cx="4621213" cy="34655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A94C89FB-859F-CF4E-9F64-90D6161E8D4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3450" y="4406900"/>
            <a:ext cx="5127625" cy="417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94" tIns="46798" rIns="93594" bIns="4679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E545BCCF-4AE7-6D4E-B573-49A18D247EF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1AE5B57B-B017-D743-879D-1CE707BC02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240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000" i="1"/>
            </a:lvl1pPr>
          </a:lstStyle>
          <a:p>
            <a:fld id="{BB2F6880-9DFD-354D-8392-B2167B7FC475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</a:t>
            </a:fld>
            <a:endParaRPr lang="en-US" altLang="zh-TW" sz="1000" dirty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846464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11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92593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12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11465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13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154625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14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143926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15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842514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16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94230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17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362026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18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408232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19</a:t>
            </a:fld>
            <a:endParaRPr lang="en-US" altLang="zh-TW" sz="1000" dirty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54985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20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08084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</a:t>
            </a:fld>
            <a:endParaRPr lang="en-US" altLang="zh-TW" sz="1000" dirty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495829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21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831915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22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723968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23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211957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24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016553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25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633745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26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15193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27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195672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28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98859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29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019630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30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33580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4</a:t>
            </a:fld>
            <a:endParaRPr lang="en-US" altLang="zh-TW" sz="1000" dirty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097416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31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843945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32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2505781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33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337542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34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01585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35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963124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36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363819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37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015906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38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8954757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39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725713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40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15415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5</a:t>
            </a:fld>
            <a:endParaRPr lang="en-US" altLang="zh-TW" sz="1000" dirty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9244740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41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819598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42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1440599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43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9852592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44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7257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6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26986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7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06139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8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27543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9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0997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10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61172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01B739-A59D-1B4E-9A4B-EA4DE7075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641BE0-FBBA-3949-A47D-D749EC592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0CC997-7705-3B46-84F6-1FED15344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51A409-2A38-B945-A103-BA4E73E66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E94746-58D5-C04D-A4A7-C99A5AC81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6B6AC-0B9D-6C4C-B317-378EA7A8787A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1402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DB9CFB-B87E-4045-A90E-C72A03494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AA13343-DBE2-CB46-B9D8-256AEF13A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3304E3-9853-B241-AB05-D4BA4EB2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030D22-3BE6-C44B-8D0D-6699B5BBE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698BC7-8018-DE4A-A43E-FBCD75D5C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5E52-BBF5-DF49-B128-D5F9507F60F4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36916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5A23176-3A80-6D48-97AF-5DAE4B1A50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4488935-DC3C-1547-85DA-B5C0DBF03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42C7F8-B1BC-FB4F-B150-17F98D18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553001-7F3D-BC47-9DE6-5D3AD44F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A1FD6C-18B2-5A42-8CE4-DFD11DAD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240D-D534-6040-8690-B0F1115C79D8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2181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A6F207-0E0D-6A40-9D0E-672DC2340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E673E0-89CB-AC44-BE16-4173C3F44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81DECA-D702-2B42-8F09-F08721877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296CA9-DD91-E548-B5B8-11D19BF9A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89E279-8973-FF42-A473-22D461019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8338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286A0F-E428-9D4E-ABFE-4968E1728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882611-B1E3-7F46-AB80-0DF07DE7E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A7D973-18EA-C947-AF12-F648FCC7B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E88D515-3275-E94F-BD1F-59E77AA06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4A7CA9-2889-2046-B620-E7025992B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998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81BF7D-AFD8-DF45-8337-08D0EDEEB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CC98B5-DD6F-1D4D-B838-E508667A5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0B7C38D-EDDC-1D48-BA67-C60EA974B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DD3B798-D87C-2B41-A219-D66B80288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13197D-EE1B-5747-AF94-429092B01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70C328B-1573-CB4F-8431-D1E596F99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76747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C054F7-C420-4A4A-844F-E3DD8C7B6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0DECDFE-E13C-224C-A83E-F0D911CBA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3619BF4-308D-0240-893C-AA60BD152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E049376-79E5-1B4B-BC6A-9B0F811AE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42FCB30-F892-F747-BBD0-97EAF536F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60EDB7D-6316-1F4B-A98B-E8ECFB863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37B7F6B-2CD1-0E45-8717-9FAFA615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71049E1-8635-1B4F-AFA7-564993C2F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2963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95BC62-3AF7-4C48-9C85-5F871E033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19DD7C6-8D2A-C546-8931-73EABA55F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34E04F-8A62-E94B-9C27-6F4ED92B7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649DD3F-5583-F244-89C8-A40FC7908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156A1-69EF-4446-B4EC-8478690B8165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156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65EAD06-45D4-914A-BA75-FF451CB8B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2140EEE-5CE2-EA48-A67B-324A05CCE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F395D83-E2C9-D044-A01C-443EFA2BE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E7A45-DF70-D646-9571-84627D499C5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70553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F71F0-8AA8-3A49-9A54-8330CF055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7ADE0A-E957-1F47-B2E8-FEE0BC2AF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97AB13D-4D5E-7447-A787-3F6F7FFF7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8391DD4-01F0-6444-B900-940D1E16E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A6FB5D4-450A-F04E-9A37-7E06FBED0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518F84-D266-ED4F-B228-A799F112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7CDCB-7055-4E40-9BCE-932DE6F42FD1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13480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08099D-0F64-2443-B0AA-6E4B3B06B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18FA42E-086C-B447-926B-FDB6B4E280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70DE35-B318-134A-9FD9-2890FA19B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EB0A2F7-218D-B64E-9A36-2B2AA7DD1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63AF250-152B-EE4E-A434-13FFE968F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DFFAD4E-38E2-2A48-9100-42FC2BE8E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2AB8E-DDD2-FE4A-AA7E-87609D7D890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40365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A1F55AA-125B-BC4F-BE60-6FE2B2451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B321E6-498C-2341-9705-7797C0D09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 dirty="0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3E6571-BC2B-D249-8F2B-255C84690C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BE568D-66A6-4B4E-A1A5-7AF7104667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C5A3AD-C4E8-8745-B53F-0E3EFAE9F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3737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mbria Math" panose="02040503050406030204" pitchFamily="18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1029">
            <a:extLst>
              <a:ext uri="{FF2B5EF4-FFF2-40B4-BE49-F238E27FC236}">
                <a16:creationId xmlns:a16="http://schemas.microsoft.com/office/drawing/2014/main" id="{A53BF956-57D3-8742-B692-082A79BBD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872" y="2769096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zh-TW" sz="4400" dirty="0">
                <a:solidFill>
                  <a:schemeClr val="tx2"/>
                </a:solidFill>
                <a:latin typeface="Plantagenet Cherokee" panose="02020000000000000000" pitchFamily="18" charset="-79"/>
                <a:ea typeface="新細明體" panose="02020500000000000000" pitchFamily="18" charset="-120"/>
                <a:cs typeface="Plantagenet Cherokee" panose="02020000000000000000" pitchFamily="18" charset="-79"/>
              </a:rPr>
              <a:t>Data Structures</a:t>
            </a:r>
          </a:p>
          <a:p>
            <a:pPr algn="ctr"/>
            <a:r>
              <a:rPr lang="en-US" altLang="zh-TW" sz="4400" dirty="0">
                <a:solidFill>
                  <a:schemeClr val="tx2"/>
                </a:solidFill>
                <a:latin typeface="Plantagenet Cherokee" panose="02020000000000000000" pitchFamily="18" charset="-79"/>
                <a:ea typeface="新細明體" panose="02020500000000000000" pitchFamily="18" charset="-120"/>
                <a:cs typeface="Plantagenet Cherokee" panose="02020000000000000000" pitchFamily="18" charset="-79"/>
              </a:rPr>
              <a:t>Programming Project #3</a:t>
            </a:r>
          </a:p>
        </p:txBody>
      </p:sp>
      <p:sp>
        <p:nvSpPr>
          <p:cNvPr id="3077" name="Rectangle 1030">
            <a:extLst>
              <a:ext uri="{FF2B5EF4-FFF2-40B4-BE49-F238E27FC236}">
                <a16:creationId xmlns:a16="http://schemas.microsoft.com/office/drawing/2014/main" id="{368BA454-48C4-0D49-AB4B-5F973E32E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9672" y="4293096"/>
            <a:ext cx="6400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endParaRPr lang="en-US" altLang="zh-TW" sz="4000" dirty="0"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Given the network topology and flow requests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Find a routing path for each flow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Accept the more flows  better</a:t>
            </a:r>
          </a:p>
          <a:p>
            <a:endParaRPr lang="en-US" altLang="zh-TW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The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77852" y="425584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L-Shape 30">
            <a:extLst>
              <a:ext uri="{FF2B5EF4-FFF2-40B4-BE49-F238E27FC236}">
                <a16:creationId xmlns:a16="http://schemas.microsoft.com/office/drawing/2014/main" id="{3E719F59-E306-F24B-9F42-0D41E5BD3FE9}"/>
              </a:ext>
            </a:extLst>
          </p:cNvPr>
          <p:cNvSpPr/>
          <p:nvPr/>
        </p:nvSpPr>
        <p:spPr>
          <a:xfrm rot="18900000">
            <a:off x="6385335" y="4550240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398119" y="2068265"/>
              <a:chExt cx="4760782" cy="3241599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595362" y="2847771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2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2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37">
                <a:extLst>
                  <a:ext uri="{FF2B5EF4-FFF2-40B4-BE49-F238E27FC236}">
                    <a16:creationId xmlns:a16="http://schemas.microsoft.com/office/drawing/2014/main" id="{8F3331B1-491C-2344-B5F2-CB6E502D7DE7}"/>
                  </a:ext>
                </a:extLst>
              </p:cNvPr>
              <p:cNvCxnSpPr>
                <a:stCxn id="137" idx="6"/>
                <a:endCxn id="141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3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1789566" y="20682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714074" y="3552287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2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2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2779913" y="2068265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  <a:p>
                <a:pPr algn="ctr"/>
                <a:endParaRPr lang="en-US" altLang="zh-TW" b="1"/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3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2962059" y="4913597"/>
              <a:ext cx="8178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altLang="zh-TW" b="1"/>
                <a:t> (</a:t>
              </a:r>
              <a:r>
                <a:rPr lang="en-US" altLang="zh-TW" b="1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altLang="zh-TW" b="1"/>
                <a:t>)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5" name="Straight Connector 37">
            <a:extLst>
              <a:ext uri="{FF2B5EF4-FFF2-40B4-BE49-F238E27FC236}">
                <a16:creationId xmlns:a16="http://schemas.microsoft.com/office/drawing/2014/main" id="{929B76C4-8E6F-984B-ADE2-4A3E61E94A3F}"/>
              </a:ext>
            </a:extLst>
          </p:cNvPr>
          <p:cNvCxnSpPr>
            <a:cxnSpLocks/>
            <a:stCxn id="141" idx="7"/>
            <a:endCxn id="142" idx="3"/>
          </p:cNvCxnSpPr>
          <p:nvPr/>
        </p:nvCxnSpPr>
        <p:spPr>
          <a:xfrm flipV="1">
            <a:off x="4007459" y="5351957"/>
            <a:ext cx="806217" cy="622646"/>
          </a:xfrm>
          <a:prstGeom prst="line">
            <a:avLst/>
          </a:prstGeom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189889"/>
      </p:ext>
    </p:extLst>
  </p:cSld>
  <p:clrMapOvr>
    <a:masterClrMapping/>
  </p:clrMapOvr>
  <p:transition advClick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147" name="Rectangle 3">
                <a:extLst>
                  <a:ext uri="{FF2B5EF4-FFF2-40B4-BE49-F238E27FC236}">
                    <a16:creationId xmlns:a16="http://schemas.microsoft.com/office/drawing/2014/main" id="{12B900E9-9D01-FB45-88BA-281BD5326DE1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628650" y="1825624"/>
                <a:ext cx="7886700" cy="5203775"/>
              </a:xfrm>
              <a:noFill/>
            </p:spPr>
            <p:txBody>
              <a:bodyPr>
                <a:normAutofit lnSpcReduction="10000"/>
              </a:bodyPr>
              <a:lstStyle/>
              <a:p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The size of flow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 is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𝑠𝑖𝑧𝑒</m:t>
                    </m:r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TW" dirty="0">
                  <a:ea typeface="新細明體" panose="02020500000000000000" pitchFamily="18" charset="-120"/>
                  <a:sym typeface="Wingdings" pitchFamily="2" charset="2"/>
                </a:endParaRPr>
              </a:p>
              <a:p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The load of a link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is the sum of flow size on link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, i.e.,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𝑙𝑜𝑎𝑑</m:t>
                    </m:r>
                    <m:d>
                      <m:dPr>
                        <m:ctrlP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</m:d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𝑠𝑖𝑧𝑒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altLang="zh-TW" dirty="0">
                  <a:ea typeface="新細明體" panose="02020500000000000000" pitchFamily="18" charset="-120"/>
                  <a:sym typeface="Wingdings" pitchFamily="2" charset="2"/>
                </a:endParaRPr>
              </a:p>
              <a:p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The capacity of a link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 is denoted by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𝑐𝑎𝑝𝑎𝑐𝑖𝑡𝑦</m:t>
                    </m:r>
                    <m:d>
                      <m:dPr>
                        <m:ctrlP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</m:d>
                  </m:oMath>
                </a14:m>
                <a:endParaRPr lang="en-US" altLang="zh-TW" dirty="0">
                  <a:ea typeface="新細明體" panose="02020500000000000000" pitchFamily="18" charset="-120"/>
                  <a:sym typeface="Wingdings" pitchFamily="2" charset="2"/>
                </a:endParaRPr>
              </a:p>
              <a:p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The more load on a link</a:t>
                </a:r>
                <a:r>
                  <a:rPr lang="en-US" altLang="zh-TW" dirty="0">
                    <a:solidFill>
                      <a:srgbClr val="C0000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, the higher weight of link</a:t>
                </a:r>
                <a:r>
                  <a:rPr lang="en-US" altLang="zh-TW" dirty="0">
                    <a:solidFill>
                      <a:srgbClr val="C0000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, i.e.,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𝑤𝑒𝑖𝑔h𝑡</m:t>
                    </m:r>
                    <m:d>
                      <m:dPr>
                        <m:ctrlP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</m:d>
                    <m:r>
                      <a:rPr lang="en-US" altLang="zh-TW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𝑙𝑜𝑎𝑑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𝑐𝑎𝑝𝑎𝑐𝑖𝑡𝑦</m:t>
                        </m:r>
                        <m:d>
                          <m:dPr>
                            <m:ctrlPr>
                              <a:rPr lang="en-US" altLang="zh-TW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𝑙𝑜𝑎𝑑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  <m:r>
                          <a:rPr lang="en-US" altLang="zh-TW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altLang="zh-TW" dirty="0">
                  <a:ea typeface="新細明體" panose="02020500000000000000" pitchFamily="18" charset="-120"/>
                  <a:sym typeface="Wingdings" pitchFamily="2" charset="2"/>
                </a:endParaRPr>
              </a:p>
              <a:p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For each request, we select the path with the </a:t>
                </a:r>
                <a:r>
                  <a:rPr lang="en-US" altLang="zh-TW" dirty="0">
                    <a:solidFill>
                      <a:srgbClr val="0070C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minimum total weight</a:t>
                </a:r>
              </a:p>
              <a:p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If there is a </a:t>
                </a:r>
                <a:r>
                  <a:rPr lang="en-US" altLang="zh-TW" dirty="0">
                    <a:solidFill>
                      <a:srgbClr val="00B05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tie</a:t>
                </a:r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, select the path with </a:t>
                </a:r>
                <a:r>
                  <a:rPr lang="en-US" altLang="zh-TW" dirty="0">
                    <a:solidFill>
                      <a:srgbClr val="00B05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a smaller hop</a:t>
                </a:r>
              </a:p>
              <a:p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If some link on the selected path has </a:t>
                </a:r>
                <a:r>
                  <a:rPr lang="en-US" altLang="zh-TW" dirty="0">
                    <a:solidFill>
                      <a:srgbClr val="7030A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insufficient</a:t>
                </a:r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 capacity  </a:t>
                </a:r>
                <a:r>
                  <a:rPr lang="en-US" altLang="zh-TW" dirty="0">
                    <a:solidFill>
                      <a:srgbClr val="7030A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reject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TW" dirty="0">
                    <a:ea typeface="新細明體" panose="02020500000000000000" pitchFamily="18" charset="-120"/>
                    <a:sym typeface="Wingdings" pitchFamily="2" charset="2"/>
                  </a:rPr>
                  <a:t>; Otherwise </a:t>
                </a:r>
                <a:r>
                  <a:rPr lang="en-US" altLang="zh-TW" dirty="0">
                    <a:solidFill>
                      <a:schemeClr val="tx1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 accept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endParaRPr lang="en-US" altLang="zh-TW" dirty="0">
                  <a:ea typeface="新細明體" panose="02020500000000000000" pitchFamily="18" charset="-120"/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6147" name="Rectangle 3">
                <a:extLst>
                  <a:ext uri="{FF2B5EF4-FFF2-40B4-BE49-F238E27FC236}">
                    <a16:creationId xmlns:a16="http://schemas.microsoft.com/office/drawing/2014/main" id="{12B900E9-9D01-FB45-88BA-281BD5326D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886700" cy="5203775"/>
              </a:xfrm>
              <a:blipFill>
                <a:blip r:embed="rId3"/>
                <a:stretch>
                  <a:fillRect l="-1447" t="-2934" r="-48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Weighted Links f0r Path Determination</a:t>
            </a:r>
          </a:p>
        </p:txBody>
      </p:sp>
    </p:spTree>
    <p:extLst>
      <p:ext uri="{BB962C8B-B14F-4D97-AF65-F5344CB8AC3E}">
        <p14:creationId xmlns:p14="http://schemas.microsoft.com/office/powerpoint/2010/main" val="1353320289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kumimoji="1" lang="en-US" altLang="zh-TW">
                <a:ea typeface="Cambria Math" panose="02040503050406030204" pitchFamily="18" charset="0"/>
              </a:rPr>
              <a:t>Initially, all links are with weight 0</a:t>
            </a:r>
            <a:endParaRPr kumimoji="1" lang="zh-TW" altLang="en-US"/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Choose the one with the smallest hop</a:t>
            </a:r>
            <a:br>
              <a:rPr lang="en-US" altLang="zh-TW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for the first request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Weighted Links f0r Path Determination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17655447"/>
      </p:ext>
    </p:extLst>
  </p:cSld>
  <p:clrMapOvr>
    <a:masterClrMapping/>
  </p:clrMapOvr>
  <p:transition advClick="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Update the weight of links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Weighted Links f0r Path Determination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6D791602-FD59-0D41-8170-D72BC0E69C83}"/>
              </a:ext>
            </a:extLst>
          </p:cNvPr>
          <p:cNvSpPr txBox="1"/>
          <p:nvPr/>
        </p:nvSpPr>
        <p:spPr>
          <a:xfrm>
            <a:off x="86249" y="5890597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0269967-1CF1-8944-9702-61E26742A4D2}"/>
                  </a:ext>
                </a:extLst>
              </p:cNvPr>
              <p:cNvSpPr/>
              <p:nvPr/>
            </p:nvSpPr>
            <p:spPr>
              <a:xfrm>
                <a:off x="758626" y="2357275"/>
                <a:ext cx="181665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𝐴𝐶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=∞</m:t>
                      </m:r>
                    </m:oMath>
                  </m:oMathPara>
                </a14:m>
                <a:endParaRPr lang="zh-TW" altLang="en-US"/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0269967-1CF1-8944-9702-61E26742A4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626" y="2357275"/>
                <a:ext cx="1816651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A4466C6-DDD0-3A43-AD26-B1A5BCF31355}"/>
                  </a:ext>
                </a:extLst>
              </p:cNvPr>
              <p:cNvSpPr/>
              <p:nvPr/>
            </p:nvSpPr>
            <p:spPr>
              <a:xfrm>
                <a:off x="2984854" y="2204731"/>
                <a:ext cx="3315588" cy="8517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𝐶𝐸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(3−1)</m:t>
                          </m:r>
                        </m:den>
                      </m:f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lang="zh-TW" altLang="en-US"/>
              </a:p>
            </p:txBody>
          </p:sp>
        </mc:Choice>
        <mc:Fallback xmlns="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A4466C6-DDD0-3A43-AD26-B1A5BCF313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4854" y="2204731"/>
                <a:ext cx="3315588" cy="851708"/>
              </a:xfrm>
              <a:prstGeom prst="rect">
                <a:avLst/>
              </a:prstGeom>
              <a:blipFill>
                <a:blip r:embed="rId4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427D0BB1-37F9-914F-9118-711C2F90A939}"/>
                  </a:ext>
                </a:extLst>
              </p:cNvPr>
              <p:cNvSpPr/>
              <p:nvPr/>
            </p:nvSpPr>
            <p:spPr>
              <a:xfrm>
                <a:off x="948929" y="2761871"/>
                <a:ext cx="3318794" cy="8517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𝐸𝐹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(3−1)</m:t>
                          </m:r>
                        </m:den>
                      </m:f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lang="zh-TW" altLang="en-US"/>
              </a:p>
            </p:txBody>
          </p:sp>
        </mc:Choice>
        <mc:Fallback xmlns="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427D0BB1-37F9-914F-9118-711C2F90A9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8929" y="2761871"/>
                <a:ext cx="3318794" cy="851708"/>
              </a:xfrm>
              <a:prstGeom prst="rect">
                <a:avLst/>
              </a:prstGeom>
              <a:blipFill>
                <a:blip r:embed="rId5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3546885"/>
      </p:ext>
    </p:extLst>
  </p:cSld>
  <p:clrMapOvr>
    <a:masterClrMapping/>
  </p:clrMapOvr>
  <p:transition advClick="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Select the path with the smallest total weight </a:t>
            </a:r>
            <a:b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for the second request (i.e., 0)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We do not select the shorter one since </a:t>
            </a:r>
            <a:b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its weight = 0.5 &gt; 0</a:t>
            </a:r>
          </a:p>
          <a:p>
            <a:endParaRPr lang="en-US" altLang="zh-TW" dirty="0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Weighted Links f0r Path Determination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77852" y="425584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398119" y="2068265"/>
              <a:chExt cx="4760782" cy="3241599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826194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1789566" y="2068265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  <a:p>
                <a:pPr algn="ctr"/>
                <a:endParaRPr lang="en-US" altLang="zh-TW" b="1" dirty="0"/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2779913" y="2068265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  <a:p>
                <a:pPr algn="ctr"/>
                <a:endParaRPr lang="en-US" altLang="zh-TW" b="1" dirty="0"/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2987824" y="4913597"/>
              <a:ext cx="8178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 dirty="0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altLang="zh-TW" b="1" dirty="0"/>
                <a:t> (</a:t>
              </a:r>
              <a:r>
                <a:rPr lang="en-US" altLang="zh-TW" b="1" dirty="0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altLang="zh-TW" b="1" dirty="0"/>
                <a:t>)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66197062"/>
      </p:ext>
    </p:extLst>
  </p:cSld>
  <p:clrMapOvr>
    <a:masterClrMapping/>
  </p:clrMapOvr>
  <p:transition advClick="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Update the weight of links</a:t>
            </a:r>
          </a:p>
          <a:p>
            <a:endParaRPr lang="en-US" altLang="zh-TW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Weighted Links f0r Path Determination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77852" y="425584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398119" y="2068265"/>
              <a:chExt cx="4760782" cy="3241599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826194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1789566" y="20682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2779913" y="20682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2987824" y="4913597"/>
              <a:ext cx="8178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altLang="zh-TW" b="1"/>
                <a:t> (</a:t>
              </a:r>
              <a:r>
                <a:rPr lang="en-US" altLang="zh-TW" b="1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altLang="zh-TW" b="1"/>
                <a:t>)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23DB5067-B61E-084E-960A-D7178CDC613C}"/>
                  </a:ext>
                </a:extLst>
              </p:cNvPr>
              <p:cNvSpPr/>
              <p:nvPr/>
            </p:nvSpPr>
            <p:spPr>
              <a:xfrm>
                <a:off x="758626" y="2357275"/>
                <a:ext cx="44521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𝐵𝐺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𝐺𝐷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𝐷𝐸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)=∞</m:t>
                      </m:r>
                    </m:oMath>
                  </m:oMathPara>
                </a14:m>
                <a:endParaRPr lang="zh-TW" altLang="en-US"/>
              </a:p>
            </p:txBody>
          </p:sp>
        </mc:Choice>
        <mc:Fallback xmlns="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23DB5067-B61E-084E-960A-D7178CDC61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626" y="2357275"/>
                <a:ext cx="4452116" cy="461665"/>
              </a:xfrm>
              <a:prstGeom prst="rect">
                <a:avLst/>
              </a:prstGeom>
              <a:blipFill>
                <a:blip r:embed="rId3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8969157"/>
      </p:ext>
    </p:extLst>
  </p:cSld>
  <p:clrMapOvr>
    <a:masterClrMapping/>
  </p:clrMapOvr>
  <p:transition advClick="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Select the path with the smallest total weight</a:t>
            </a:r>
            <a:br>
              <a:rPr lang="en-US" altLang="zh-TW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for the third request</a:t>
            </a:r>
          </a:p>
          <a:p>
            <a:endParaRPr lang="en-US" altLang="zh-TW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Weighted Links f0r Path Determination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77852" y="425584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L-Shape 30">
            <a:extLst>
              <a:ext uri="{FF2B5EF4-FFF2-40B4-BE49-F238E27FC236}">
                <a16:creationId xmlns:a16="http://schemas.microsoft.com/office/drawing/2014/main" id="{3E719F59-E306-F24B-9F42-0D41E5BD3FE9}"/>
              </a:ext>
            </a:extLst>
          </p:cNvPr>
          <p:cNvSpPr/>
          <p:nvPr/>
        </p:nvSpPr>
        <p:spPr>
          <a:xfrm rot="18900000">
            <a:off x="6385335" y="4550240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398119" y="2068265"/>
              <a:chExt cx="4760782" cy="3241599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595362" y="2847771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2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2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37">
                <a:extLst>
                  <a:ext uri="{FF2B5EF4-FFF2-40B4-BE49-F238E27FC236}">
                    <a16:creationId xmlns:a16="http://schemas.microsoft.com/office/drawing/2014/main" id="{8F3331B1-491C-2344-B5F2-CB6E502D7DE7}"/>
                  </a:ext>
                </a:extLst>
              </p:cNvPr>
              <p:cNvCxnSpPr>
                <a:stCxn id="137" idx="6"/>
                <a:endCxn id="141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3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1789566" y="2068265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  <a:p>
                <a:pPr algn="ctr"/>
                <a:endParaRPr lang="en-US" altLang="zh-TW" b="1" dirty="0"/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714074" y="3552287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2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2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2779913" y="20682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3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2987824" y="4913597"/>
              <a:ext cx="81785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altLang="zh-TW" b="1"/>
                <a:t> (</a:t>
              </a:r>
              <a:r>
                <a:rPr lang="en-US" altLang="zh-TW" b="1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altLang="zh-TW" b="1"/>
                <a:t>)</a:t>
              </a:r>
            </a:p>
            <a:p>
              <a:pPr algn="ctr"/>
              <a:endParaRPr lang="en-US" altLang="zh-TW" b="1"/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5" name="Straight Connector 37">
            <a:extLst>
              <a:ext uri="{FF2B5EF4-FFF2-40B4-BE49-F238E27FC236}">
                <a16:creationId xmlns:a16="http://schemas.microsoft.com/office/drawing/2014/main" id="{929B76C4-8E6F-984B-ADE2-4A3E61E94A3F}"/>
              </a:ext>
            </a:extLst>
          </p:cNvPr>
          <p:cNvCxnSpPr>
            <a:cxnSpLocks/>
            <a:stCxn id="141" idx="7"/>
            <a:endCxn id="142" idx="3"/>
          </p:cNvCxnSpPr>
          <p:nvPr/>
        </p:nvCxnSpPr>
        <p:spPr>
          <a:xfrm flipV="1">
            <a:off x="4007459" y="5351957"/>
            <a:ext cx="806217" cy="622646"/>
          </a:xfrm>
          <a:prstGeom prst="line">
            <a:avLst/>
          </a:prstGeom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543736"/>
      </p:ext>
    </p:extLst>
  </p:cSld>
  <p:clrMapOvr>
    <a:masterClrMapping/>
  </p:clrMapOvr>
  <p:transition advClick="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The requests </a:t>
            </a:r>
            <a:r>
              <a:rPr lang="en-US" altLang="zh-TW">
                <a:solidFill>
                  <a:srgbClr val="00B050"/>
                </a:solidFill>
                <a:ea typeface="新細明體" panose="02020500000000000000" pitchFamily="18" charset="-120"/>
                <a:sym typeface="Wingdings" pitchFamily="2" charset="2"/>
              </a:rPr>
              <a:t>arrive</a:t>
            </a: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 in an </a:t>
            </a:r>
            <a:r>
              <a:rPr lang="en-US" altLang="zh-TW">
                <a:solidFill>
                  <a:srgbClr val="00B050"/>
                </a:solidFill>
                <a:ea typeface="新細明體" panose="02020500000000000000" pitchFamily="18" charset="-120"/>
                <a:sym typeface="Wingdings" pitchFamily="2" charset="2"/>
              </a:rPr>
              <a:t>online</a:t>
            </a: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 fashion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Accept the more flows  better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The </a:t>
            </a:r>
            <a:r>
              <a:rPr lang="en-US" altLang="zh-TW">
                <a:solidFill>
                  <a:srgbClr val="C00000"/>
                </a:solidFill>
                <a:ea typeface="新細明體" panose="02020500000000000000" pitchFamily="18" charset="-120"/>
              </a:rPr>
              <a:t>Online</a:t>
            </a:r>
            <a:r>
              <a:rPr lang="en-US" altLang="zh-TW">
                <a:ea typeface="新細明體" panose="02020500000000000000" pitchFamily="18" charset="-120"/>
              </a:rPr>
              <a:t> Routing Problem</a:t>
            </a:r>
          </a:p>
        </p:txBody>
      </p:sp>
      <p:sp>
        <p:nvSpPr>
          <p:cNvPr id="28" name="Rectangle 29">
            <a:extLst>
              <a:ext uri="{FF2B5EF4-FFF2-40B4-BE49-F238E27FC236}">
                <a16:creationId xmlns:a16="http://schemas.microsoft.com/office/drawing/2014/main" id="{57338A6C-1032-B448-AAEF-9401AB259DFE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/>
          </a:p>
          <a:p>
            <a:pPr algn="ctr"/>
            <a:endParaRPr lang="en-US" sz="1800"/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59F9A832-F8BE-CA47-943F-10AEBA5C972D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33C63D4B-F95C-3D43-B21D-0F910068D625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58" name="Oval 7">
                <a:extLst>
                  <a:ext uri="{FF2B5EF4-FFF2-40B4-BE49-F238E27FC236}">
                    <a16:creationId xmlns:a16="http://schemas.microsoft.com/office/drawing/2014/main" id="{FC22FC32-6E2B-1149-9156-F01181766E83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59" name="Oval 8">
                <a:extLst>
                  <a:ext uri="{FF2B5EF4-FFF2-40B4-BE49-F238E27FC236}">
                    <a16:creationId xmlns:a16="http://schemas.microsoft.com/office/drawing/2014/main" id="{BF043825-C5F6-B549-B6F9-11A737F68BBE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60" name="Straight Connector 9">
                <a:extLst>
                  <a:ext uri="{FF2B5EF4-FFF2-40B4-BE49-F238E27FC236}">
                    <a16:creationId xmlns:a16="http://schemas.microsoft.com/office/drawing/2014/main" id="{53BFAED8-6A54-F144-96C1-B1F6DCC16118}"/>
                  </a:ext>
                </a:extLst>
              </p:cNvPr>
              <p:cNvCxnSpPr>
                <a:stCxn id="58" idx="7"/>
                <a:endCxn id="59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10">
                <a:extLst>
                  <a:ext uri="{FF2B5EF4-FFF2-40B4-BE49-F238E27FC236}">
                    <a16:creationId xmlns:a16="http://schemas.microsoft.com/office/drawing/2014/main" id="{916EAF7C-6EAE-3043-822A-535FD5811DE1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62" name="Oval 15">
                <a:extLst>
                  <a:ext uri="{FF2B5EF4-FFF2-40B4-BE49-F238E27FC236}">
                    <a16:creationId xmlns:a16="http://schemas.microsoft.com/office/drawing/2014/main" id="{935E0424-6E9A-E749-9641-7C62F98307C2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63" name="Straight Connector 16">
                <a:extLst>
                  <a:ext uri="{FF2B5EF4-FFF2-40B4-BE49-F238E27FC236}">
                    <a16:creationId xmlns:a16="http://schemas.microsoft.com/office/drawing/2014/main" id="{010AA232-A2EA-D44B-BFF2-4BD8967974EB}"/>
                  </a:ext>
                </a:extLst>
              </p:cNvPr>
              <p:cNvCxnSpPr>
                <a:stCxn id="58" idx="5"/>
                <a:endCxn id="62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24">
                <a:extLst>
                  <a:ext uri="{FF2B5EF4-FFF2-40B4-BE49-F238E27FC236}">
                    <a16:creationId xmlns:a16="http://schemas.microsoft.com/office/drawing/2014/main" id="{70180CFB-E1B5-CE46-8A52-95B8F8BAE128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65" name="Oval 25">
                <a:extLst>
                  <a:ext uri="{FF2B5EF4-FFF2-40B4-BE49-F238E27FC236}">
                    <a16:creationId xmlns:a16="http://schemas.microsoft.com/office/drawing/2014/main" id="{6A77F308-1FF9-0749-B580-9C30F57CC26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66" name="Oval 26">
                <a:extLst>
                  <a:ext uri="{FF2B5EF4-FFF2-40B4-BE49-F238E27FC236}">
                    <a16:creationId xmlns:a16="http://schemas.microsoft.com/office/drawing/2014/main" id="{934FDA8B-19EC-8C47-B5FB-3497B4DCA4DA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67" name="Oval 27">
                <a:extLst>
                  <a:ext uri="{FF2B5EF4-FFF2-40B4-BE49-F238E27FC236}">
                    <a16:creationId xmlns:a16="http://schemas.microsoft.com/office/drawing/2014/main" id="{FABD64B9-14B8-524C-B0B4-FD8B89A6BBE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68" name="Straight Connector 28">
                <a:extLst>
                  <a:ext uri="{FF2B5EF4-FFF2-40B4-BE49-F238E27FC236}">
                    <a16:creationId xmlns:a16="http://schemas.microsoft.com/office/drawing/2014/main" id="{CA33585C-D2DE-4D44-9FA7-39FD8330F9DA}"/>
                  </a:ext>
                </a:extLst>
              </p:cNvPr>
              <p:cNvCxnSpPr>
                <a:stCxn id="65" idx="5"/>
                <a:endCxn id="67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31">
                <a:extLst>
                  <a:ext uri="{FF2B5EF4-FFF2-40B4-BE49-F238E27FC236}">
                    <a16:creationId xmlns:a16="http://schemas.microsoft.com/office/drawing/2014/main" id="{EE9C4345-1025-8B49-B91D-6CBC15F5750D}"/>
                  </a:ext>
                </a:extLst>
              </p:cNvPr>
              <p:cNvCxnSpPr>
                <a:stCxn id="66" idx="7"/>
                <a:endCxn id="67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34">
                <a:extLst>
                  <a:ext uri="{FF2B5EF4-FFF2-40B4-BE49-F238E27FC236}">
                    <a16:creationId xmlns:a16="http://schemas.microsoft.com/office/drawing/2014/main" id="{716BAB2E-3961-0747-921F-3473397FEE2F}"/>
                  </a:ext>
                </a:extLst>
              </p:cNvPr>
              <p:cNvCxnSpPr>
                <a:cxnSpLocks/>
                <a:stCxn id="59" idx="6"/>
                <a:endCxn id="33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37">
                <a:extLst>
                  <a:ext uri="{FF2B5EF4-FFF2-40B4-BE49-F238E27FC236}">
                    <a16:creationId xmlns:a16="http://schemas.microsoft.com/office/drawing/2014/main" id="{49FF0C5A-BF66-9645-B3BC-D5309E777E56}"/>
                  </a:ext>
                </a:extLst>
              </p:cNvPr>
              <p:cNvCxnSpPr>
                <a:stCxn id="62" idx="6"/>
                <a:endCxn id="66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40">
                <a:extLst>
                  <a:ext uri="{FF2B5EF4-FFF2-40B4-BE49-F238E27FC236}">
                    <a16:creationId xmlns:a16="http://schemas.microsoft.com/office/drawing/2014/main" id="{5B93248F-A7DC-6145-9BDF-4B198E5AA33B}"/>
                  </a:ext>
                </a:extLst>
              </p:cNvPr>
              <p:cNvCxnSpPr>
                <a:stCxn id="59" idx="4"/>
                <a:endCxn id="62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48">
                <a:extLst>
                  <a:ext uri="{FF2B5EF4-FFF2-40B4-BE49-F238E27FC236}">
                    <a16:creationId xmlns:a16="http://schemas.microsoft.com/office/drawing/2014/main" id="{FBF002A8-4B90-2E45-89CD-6FBBDD24B599}"/>
                  </a:ext>
                </a:extLst>
              </p:cNvPr>
              <p:cNvSpPr txBox="1"/>
              <p:nvPr/>
            </p:nvSpPr>
            <p:spPr>
              <a:xfrm>
                <a:off x="2468946" y="4848199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  <a:endParaRPr lang="en-US" b="1"/>
              </a:p>
            </p:txBody>
          </p:sp>
          <p:sp>
            <p:nvSpPr>
              <p:cNvPr id="74" name="TextBox 49">
                <a:extLst>
                  <a:ext uri="{FF2B5EF4-FFF2-40B4-BE49-F238E27FC236}">
                    <a16:creationId xmlns:a16="http://schemas.microsoft.com/office/drawing/2014/main" id="{4E124F86-7084-B845-BD6E-A10547B7B1F2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75" name="TextBox 53">
                <a:extLst>
                  <a:ext uri="{FF2B5EF4-FFF2-40B4-BE49-F238E27FC236}">
                    <a16:creationId xmlns:a16="http://schemas.microsoft.com/office/drawing/2014/main" id="{C9CB739F-636B-3841-BE29-FEFFB6EB206B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76" name="TextBox 54">
                <a:extLst>
                  <a:ext uri="{FF2B5EF4-FFF2-40B4-BE49-F238E27FC236}">
                    <a16:creationId xmlns:a16="http://schemas.microsoft.com/office/drawing/2014/main" id="{D4D61E26-ED4F-1048-82A5-2ABAE3B1AF3B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77" name="TextBox 55">
                <a:extLst>
                  <a:ext uri="{FF2B5EF4-FFF2-40B4-BE49-F238E27FC236}">
                    <a16:creationId xmlns:a16="http://schemas.microsoft.com/office/drawing/2014/main" id="{53073A9B-68F4-E34E-B6D3-C05CA53DC932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78" name="TextBox 56">
                <a:extLst>
                  <a:ext uri="{FF2B5EF4-FFF2-40B4-BE49-F238E27FC236}">
                    <a16:creationId xmlns:a16="http://schemas.microsoft.com/office/drawing/2014/main" id="{F1A08D54-389F-2F46-8897-AF25A613714D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31" name="Straight Connector 43">
              <a:extLst>
                <a:ext uri="{FF2B5EF4-FFF2-40B4-BE49-F238E27FC236}">
                  <a16:creationId xmlns:a16="http://schemas.microsoft.com/office/drawing/2014/main" id="{3C6D15A7-32BD-304C-85F1-D8774ABCAED1}"/>
                </a:ext>
              </a:extLst>
            </p:cNvPr>
            <p:cNvCxnSpPr>
              <a:cxnSpLocks/>
              <a:stCxn id="65" idx="4"/>
              <a:endCxn id="66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54">
              <a:extLst>
                <a:ext uri="{FF2B5EF4-FFF2-40B4-BE49-F238E27FC236}">
                  <a16:creationId xmlns:a16="http://schemas.microsoft.com/office/drawing/2014/main" id="{E325DFD1-41A2-3F44-9E71-1C00165F1669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33" name="Oval 25">
              <a:extLst>
                <a:ext uri="{FF2B5EF4-FFF2-40B4-BE49-F238E27FC236}">
                  <a16:creationId xmlns:a16="http://schemas.microsoft.com/office/drawing/2014/main" id="{BF77D3C2-EC16-F841-95B3-772D3FE4CB35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56" name="Straight Connector 34">
              <a:extLst>
                <a:ext uri="{FF2B5EF4-FFF2-40B4-BE49-F238E27FC236}">
                  <a16:creationId xmlns:a16="http://schemas.microsoft.com/office/drawing/2014/main" id="{8A8D61F9-66A0-4941-B967-B5B642AC3140}"/>
                </a:ext>
              </a:extLst>
            </p:cNvPr>
            <p:cNvCxnSpPr>
              <a:cxnSpLocks/>
              <a:stCxn id="33" idx="6"/>
              <a:endCxn id="65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46574021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Every flow </a:t>
            </a:r>
            <a:r>
              <a:rPr lang="en-US" altLang="zh-TW">
                <a:solidFill>
                  <a:srgbClr val="0070C0"/>
                </a:solidFill>
                <a:ea typeface="新細明體" panose="02020500000000000000" pitchFamily="18" charset="-120"/>
                <a:sym typeface="Wingdings" pitchFamily="2" charset="2"/>
              </a:rPr>
              <a:t>uses an entry in the switch </a:t>
            </a: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on its path</a:t>
            </a:r>
          </a:p>
          <a:p>
            <a:r>
              <a:rPr lang="en-US" altLang="zh-TW">
                <a:ea typeface="新細明體" panose="02020500000000000000" pitchFamily="18" charset="-120"/>
              </a:rPr>
              <a:t>A switch may process more than </a:t>
            </a:r>
            <a:r>
              <a:rPr lang="en-US" altLang="zh-TW">
                <a:solidFill>
                  <a:srgbClr val="00B050"/>
                </a:solidFill>
                <a:ea typeface="新細明體" panose="02020500000000000000" pitchFamily="18" charset="-120"/>
              </a:rPr>
              <a:t>10,000 flows</a:t>
            </a:r>
          </a:p>
          <a:p>
            <a:r>
              <a:rPr lang="en-US" altLang="zh-TW">
                <a:ea typeface="新細明體" panose="02020500000000000000" pitchFamily="18" charset="-120"/>
              </a:rPr>
              <a:t>Recall that TCAM size is </a:t>
            </a: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typically limited to a </a:t>
            </a:r>
            <a:r>
              <a:rPr lang="en-US" altLang="zh-TW">
                <a:solidFill>
                  <a:srgbClr val="C00000"/>
                </a:solidFill>
                <a:ea typeface="新細明體" panose="02020500000000000000" pitchFamily="18" charset="-120"/>
                <a:sym typeface="Wingdings" pitchFamily="2" charset="2"/>
              </a:rPr>
              <a:t>few thousand </a:t>
            </a: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entries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Another Difficulty: TCAM Limit</a:t>
            </a:r>
          </a:p>
        </p:txBody>
      </p:sp>
      <p:sp>
        <p:nvSpPr>
          <p:cNvPr id="31" name="Rectangle 29">
            <a:extLst>
              <a:ext uri="{FF2B5EF4-FFF2-40B4-BE49-F238E27FC236}">
                <a16:creationId xmlns:a16="http://schemas.microsoft.com/office/drawing/2014/main" id="{0088FC0C-03B4-B444-A8BD-3A07253DEA7A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32" name="L-Shape 6">
            <a:extLst>
              <a:ext uri="{FF2B5EF4-FFF2-40B4-BE49-F238E27FC236}">
                <a16:creationId xmlns:a16="http://schemas.microsoft.com/office/drawing/2014/main" id="{843E6A1D-5E98-564D-95E2-468EE6EB0AEF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-Shape 30">
            <a:extLst>
              <a:ext uri="{FF2B5EF4-FFF2-40B4-BE49-F238E27FC236}">
                <a16:creationId xmlns:a16="http://schemas.microsoft.com/office/drawing/2014/main" id="{A91E5EBE-3260-2C4E-86AC-F6009EB5452A}"/>
              </a:ext>
            </a:extLst>
          </p:cNvPr>
          <p:cNvSpPr/>
          <p:nvPr/>
        </p:nvSpPr>
        <p:spPr>
          <a:xfrm rot="18900000">
            <a:off x="6377851" y="4445411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L-Shape 30">
            <a:extLst>
              <a:ext uri="{FF2B5EF4-FFF2-40B4-BE49-F238E27FC236}">
                <a16:creationId xmlns:a16="http://schemas.microsoft.com/office/drawing/2014/main" id="{6C369A4F-B5B7-924F-8031-60CB2AD022E0}"/>
              </a:ext>
            </a:extLst>
          </p:cNvPr>
          <p:cNvSpPr/>
          <p:nvPr/>
        </p:nvSpPr>
        <p:spPr>
          <a:xfrm rot="18900000">
            <a:off x="6385337" y="420812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5DC683AA-5568-9942-8EFF-48E765F727D5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0ADD04DA-CEF6-ED4D-A753-FA01E3CF996F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398119" y="2068265"/>
              <a:chExt cx="4760782" cy="3241599"/>
            </a:xfrm>
          </p:grpSpPr>
          <p:sp>
            <p:nvSpPr>
              <p:cNvPr id="44" name="Oval 7">
                <a:extLst>
                  <a:ext uri="{FF2B5EF4-FFF2-40B4-BE49-F238E27FC236}">
                    <a16:creationId xmlns:a16="http://schemas.microsoft.com/office/drawing/2014/main" id="{504D004C-A496-3446-9360-206FFDE27771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45" name="Oval 8">
                <a:extLst>
                  <a:ext uri="{FF2B5EF4-FFF2-40B4-BE49-F238E27FC236}">
                    <a16:creationId xmlns:a16="http://schemas.microsoft.com/office/drawing/2014/main" id="{3DDFB20B-2040-2747-AE45-C57A219DF36C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46" name="Straight Connector 9">
                <a:extLst>
                  <a:ext uri="{FF2B5EF4-FFF2-40B4-BE49-F238E27FC236}">
                    <a16:creationId xmlns:a16="http://schemas.microsoft.com/office/drawing/2014/main" id="{8DBFFF92-0CC4-8942-A694-66BB066D0378}"/>
                  </a:ext>
                </a:extLst>
              </p:cNvPr>
              <p:cNvCxnSpPr>
                <a:stCxn id="44" idx="7"/>
                <a:endCxn id="45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TextBox 10">
                <a:extLst>
                  <a:ext uri="{FF2B5EF4-FFF2-40B4-BE49-F238E27FC236}">
                    <a16:creationId xmlns:a16="http://schemas.microsoft.com/office/drawing/2014/main" id="{8A5B787E-CEFD-4148-87AC-01D46C2B2E3C}"/>
                  </a:ext>
                </a:extLst>
              </p:cNvPr>
              <p:cNvSpPr txBox="1"/>
              <p:nvPr/>
            </p:nvSpPr>
            <p:spPr>
              <a:xfrm>
                <a:off x="595362" y="2847771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2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2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48" name="Oval 15">
                <a:extLst>
                  <a:ext uri="{FF2B5EF4-FFF2-40B4-BE49-F238E27FC236}">
                    <a16:creationId xmlns:a16="http://schemas.microsoft.com/office/drawing/2014/main" id="{5A02221B-4178-C64E-A10E-6E28CE3E455A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49" name="Straight Connector 16">
                <a:extLst>
                  <a:ext uri="{FF2B5EF4-FFF2-40B4-BE49-F238E27FC236}">
                    <a16:creationId xmlns:a16="http://schemas.microsoft.com/office/drawing/2014/main" id="{37F796FA-6E9F-4844-AD21-8C0B8FDA3DB9}"/>
                  </a:ext>
                </a:extLst>
              </p:cNvPr>
              <p:cNvCxnSpPr>
                <a:stCxn id="44" idx="5"/>
                <a:endCxn id="48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24">
                <a:extLst>
                  <a:ext uri="{FF2B5EF4-FFF2-40B4-BE49-F238E27FC236}">
                    <a16:creationId xmlns:a16="http://schemas.microsoft.com/office/drawing/2014/main" id="{4061EABA-0276-6E44-91CB-EAC2EC80762F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51" name="Oval 25">
                <a:extLst>
                  <a:ext uri="{FF2B5EF4-FFF2-40B4-BE49-F238E27FC236}">
                    <a16:creationId xmlns:a16="http://schemas.microsoft.com/office/drawing/2014/main" id="{5C6B03B0-5175-6246-9B96-5391B99C434E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52" name="Oval 26">
                <a:extLst>
                  <a:ext uri="{FF2B5EF4-FFF2-40B4-BE49-F238E27FC236}">
                    <a16:creationId xmlns:a16="http://schemas.microsoft.com/office/drawing/2014/main" id="{08AEF58C-73F1-F441-9D19-F91142BC027F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53" name="Oval 27">
                <a:extLst>
                  <a:ext uri="{FF2B5EF4-FFF2-40B4-BE49-F238E27FC236}">
                    <a16:creationId xmlns:a16="http://schemas.microsoft.com/office/drawing/2014/main" id="{339C171B-AE90-C849-8D9A-BCB741667AC9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54" name="Straight Connector 28">
                <a:extLst>
                  <a:ext uri="{FF2B5EF4-FFF2-40B4-BE49-F238E27FC236}">
                    <a16:creationId xmlns:a16="http://schemas.microsoft.com/office/drawing/2014/main" id="{EA896331-C974-FF4A-B183-6A675A8D7E1E}"/>
                  </a:ext>
                </a:extLst>
              </p:cNvPr>
              <p:cNvCxnSpPr>
                <a:stCxn id="51" idx="5"/>
                <a:endCxn id="53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31">
                <a:extLst>
                  <a:ext uri="{FF2B5EF4-FFF2-40B4-BE49-F238E27FC236}">
                    <a16:creationId xmlns:a16="http://schemas.microsoft.com/office/drawing/2014/main" id="{88B0B50B-2758-834F-86AB-691BA16251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34">
                <a:extLst>
                  <a:ext uri="{FF2B5EF4-FFF2-40B4-BE49-F238E27FC236}">
                    <a16:creationId xmlns:a16="http://schemas.microsoft.com/office/drawing/2014/main" id="{8691BBB4-6980-1E4A-B279-A45F6BDA4DAC}"/>
                  </a:ext>
                </a:extLst>
              </p:cNvPr>
              <p:cNvCxnSpPr>
                <a:cxnSpLocks/>
                <a:stCxn id="45" idx="6"/>
                <a:endCxn id="42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37">
                <a:extLst>
                  <a:ext uri="{FF2B5EF4-FFF2-40B4-BE49-F238E27FC236}">
                    <a16:creationId xmlns:a16="http://schemas.microsoft.com/office/drawing/2014/main" id="{BB624A40-F4D7-5D4D-811F-3716E4E69794}"/>
                  </a:ext>
                </a:extLst>
              </p:cNvPr>
              <p:cNvCxnSpPr>
                <a:stCxn id="48" idx="6"/>
                <a:endCxn id="52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40">
                <a:extLst>
                  <a:ext uri="{FF2B5EF4-FFF2-40B4-BE49-F238E27FC236}">
                    <a16:creationId xmlns:a16="http://schemas.microsoft.com/office/drawing/2014/main" id="{A96617F6-4645-5045-A500-429B6DC0F36A}"/>
                  </a:ext>
                </a:extLst>
              </p:cNvPr>
              <p:cNvCxnSpPr>
                <a:stCxn id="45" idx="4"/>
                <a:endCxn id="48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TextBox 48">
                <a:extLst>
                  <a:ext uri="{FF2B5EF4-FFF2-40B4-BE49-F238E27FC236}">
                    <a16:creationId xmlns:a16="http://schemas.microsoft.com/office/drawing/2014/main" id="{857F67B6-DBFD-A04B-A8E8-24A68AA3C0ED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3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79" name="TextBox 49">
                <a:extLst>
                  <a:ext uri="{FF2B5EF4-FFF2-40B4-BE49-F238E27FC236}">
                    <a16:creationId xmlns:a16="http://schemas.microsoft.com/office/drawing/2014/main" id="{BDDAC66A-44CB-9D4C-9DD2-EEAC3E7AB221}"/>
                  </a:ext>
                </a:extLst>
              </p:cNvPr>
              <p:cNvSpPr txBox="1"/>
              <p:nvPr/>
            </p:nvSpPr>
            <p:spPr>
              <a:xfrm>
                <a:off x="1789566" y="2068265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  <a:p>
                <a:pPr algn="ctr"/>
                <a:endParaRPr lang="en-US" altLang="zh-TW" b="1" dirty="0"/>
              </a:p>
            </p:txBody>
          </p:sp>
          <p:sp>
            <p:nvSpPr>
              <p:cNvPr id="80" name="TextBox 53">
                <a:extLst>
                  <a:ext uri="{FF2B5EF4-FFF2-40B4-BE49-F238E27FC236}">
                    <a16:creationId xmlns:a16="http://schemas.microsoft.com/office/drawing/2014/main" id="{0D2A1513-EE9E-EC4F-A582-A940EECB2732}"/>
                  </a:ext>
                </a:extLst>
              </p:cNvPr>
              <p:cNvSpPr txBox="1"/>
              <p:nvPr/>
            </p:nvSpPr>
            <p:spPr>
              <a:xfrm>
                <a:off x="1714074" y="3552287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2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2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81" name="TextBox 54">
                <a:extLst>
                  <a:ext uri="{FF2B5EF4-FFF2-40B4-BE49-F238E27FC236}">
                    <a16:creationId xmlns:a16="http://schemas.microsoft.com/office/drawing/2014/main" id="{57D7D140-2B12-844C-91C4-8BD0AE7FC126}"/>
                  </a:ext>
                </a:extLst>
              </p:cNvPr>
              <p:cNvSpPr txBox="1"/>
              <p:nvPr/>
            </p:nvSpPr>
            <p:spPr>
              <a:xfrm>
                <a:off x="2779913" y="20682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</p:txBody>
          </p:sp>
          <p:sp>
            <p:nvSpPr>
              <p:cNvPr id="82" name="TextBox 55">
                <a:extLst>
                  <a:ext uri="{FF2B5EF4-FFF2-40B4-BE49-F238E27FC236}">
                    <a16:creationId xmlns:a16="http://schemas.microsoft.com/office/drawing/2014/main" id="{0F27A0CD-E282-2A44-97EC-BE07B0EF67D9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83" name="TextBox 56">
                <a:extLst>
                  <a:ext uri="{FF2B5EF4-FFF2-40B4-BE49-F238E27FC236}">
                    <a16:creationId xmlns:a16="http://schemas.microsoft.com/office/drawing/2014/main" id="{A6FC9EC5-2B37-CC4F-8827-0231C4F606C4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3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84" name="Straight Connector 37">
                <a:extLst>
                  <a:ext uri="{FF2B5EF4-FFF2-40B4-BE49-F238E27FC236}">
                    <a16:creationId xmlns:a16="http://schemas.microsoft.com/office/drawing/2014/main" id="{9414558C-CA36-4447-9D45-A8C0F50CFCE7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traight Connector 43">
              <a:extLst>
                <a:ext uri="{FF2B5EF4-FFF2-40B4-BE49-F238E27FC236}">
                  <a16:creationId xmlns:a16="http://schemas.microsoft.com/office/drawing/2014/main" id="{9D4F1ABC-7381-454E-A259-6C08C44F0D48}"/>
                </a:ext>
              </a:extLst>
            </p:cNvPr>
            <p:cNvCxnSpPr>
              <a:cxnSpLocks/>
              <a:stCxn id="51" idx="4"/>
              <a:endCxn id="52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54">
              <a:extLst>
                <a:ext uri="{FF2B5EF4-FFF2-40B4-BE49-F238E27FC236}">
                  <a16:creationId xmlns:a16="http://schemas.microsoft.com/office/drawing/2014/main" id="{82321424-6710-E940-A24F-03C7B9FC82C5}"/>
                </a:ext>
              </a:extLst>
            </p:cNvPr>
            <p:cNvSpPr txBox="1"/>
            <p:nvPr/>
          </p:nvSpPr>
          <p:spPr>
            <a:xfrm>
              <a:off x="2987824" y="4913597"/>
              <a:ext cx="81785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altLang="zh-TW" b="1"/>
                <a:t> (</a:t>
              </a:r>
              <a:r>
                <a:rPr lang="en-US" altLang="zh-TW" b="1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altLang="zh-TW" b="1"/>
                <a:t>)</a:t>
              </a:r>
            </a:p>
            <a:p>
              <a:pPr algn="ctr"/>
              <a:endParaRPr lang="en-US" altLang="zh-TW" b="1"/>
            </a:p>
          </p:txBody>
        </p:sp>
        <p:sp>
          <p:nvSpPr>
            <p:cNvPr id="42" name="Oval 25">
              <a:extLst>
                <a:ext uri="{FF2B5EF4-FFF2-40B4-BE49-F238E27FC236}">
                  <a16:creationId xmlns:a16="http://schemas.microsoft.com/office/drawing/2014/main" id="{B0CDA452-D575-814C-8F88-A923F95695EA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43" name="Straight Connector 34">
              <a:extLst>
                <a:ext uri="{FF2B5EF4-FFF2-40B4-BE49-F238E27FC236}">
                  <a16:creationId xmlns:a16="http://schemas.microsoft.com/office/drawing/2014/main" id="{B4EB370B-2772-1D4B-9365-43E8E3CE1713}"/>
                </a:ext>
              </a:extLst>
            </p:cNvPr>
            <p:cNvCxnSpPr>
              <a:cxnSpLocks/>
              <a:stCxn id="42" idx="6"/>
              <a:endCxn id="51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Connector 37">
            <a:extLst>
              <a:ext uri="{FF2B5EF4-FFF2-40B4-BE49-F238E27FC236}">
                <a16:creationId xmlns:a16="http://schemas.microsoft.com/office/drawing/2014/main" id="{27CC67AC-FE35-354D-8401-E64C5FD61DE5}"/>
              </a:ext>
            </a:extLst>
          </p:cNvPr>
          <p:cNvCxnSpPr>
            <a:cxnSpLocks/>
            <a:stCxn id="52" idx="7"/>
            <a:endCxn id="53" idx="3"/>
          </p:cNvCxnSpPr>
          <p:nvPr/>
        </p:nvCxnSpPr>
        <p:spPr>
          <a:xfrm flipV="1">
            <a:off x="4007459" y="5351957"/>
            <a:ext cx="806217" cy="622646"/>
          </a:xfrm>
          <a:prstGeom prst="line">
            <a:avLst/>
          </a:prstGeom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412628"/>
      </p:ext>
    </p:extLst>
  </p:cSld>
  <p:clrMapOvr>
    <a:masterClrMapping/>
  </p:clrMapOvr>
  <p:transition advClick="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Idea: </a:t>
            </a:r>
            <a:r>
              <a:rPr lang="en-US" altLang="zh-TW" dirty="0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break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 the </a:t>
            </a:r>
            <a:r>
              <a:rPr lang="en-US" altLang="zh-TW" dirty="0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routing path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into </a:t>
            </a:r>
            <a:r>
              <a:rPr lang="en-US" altLang="zh-TW" dirty="0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segments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Pre-install the segments in the switches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Remedy the Issue: Segment Routing</a:t>
            </a:r>
          </a:p>
        </p:txBody>
      </p:sp>
      <p:pic>
        <p:nvPicPr>
          <p:cNvPr id="31" name="Picture 3">
            <a:extLst>
              <a:ext uri="{FF2B5EF4-FFF2-40B4-BE49-F238E27FC236}">
                <a16:creationId xmlns:a16="http://schemas.microsoft.com/office/drawing/2014/main" id="{DD69F14E-256E-404B-8E4C-D3A2C8B36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000" y="2880000"/>
            <a:ext cx="5646420" cy="374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文字方塊 28">
            <a:extLst>
              <a:ext uri="{FF2B5EF4-FFF2-40B4-BE49-F238E27FC236}">
                <a16:creationId xmlns:a16="http://schemas.microsoft.com/office/drawing/2014/main" id="{7A94C5BC-469D-9348-A1F8-B54ECF834C1D}"/>
              </a:ext>
            </a:extLst>
          </p:cNvPr>
          <p:cNvSpPr txBox="1"/>
          <p:nvPr/>
        </p:nvSpPr>
        <p:spPr>
          <a:xfrm>
            <a:off x="971600" y="6499595"/>
            <a:ext cx="66277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Buxton Sketch" panose="03080500000500000004" pitchFamily="66" charset="0"/>
              </a:rPr>
              <a:t>C. </a:t>
            </a:r>
            <a:r>
              <a:rPr lang="en-US" altLang="zh-TW" sz="1600" dirty="0" err="1">
                <a:latin typeface="Buxton Sketch" panose="03080500000500000004" pitchFamily="66" charset="0"/>
              </a:rPr>
              <a:t>Filfils</a:t>
            </a:r>
            <a:r>
              <a:rPr lang="en-US" altLang="zh-TW" sz="1600" dirty="0">
                <a:latin typeface="Buxton Sketch" panose="03080500000500000004" pitchFamily="66" charset="0"/>
              </a:rPr>
              <a:t> et al., “Segment Routing Architecture,” IETF, Internet Draft, Dec. 2013</a:t>
            </a:r>
            <a:endParaRPr lang="zh-TW" altLang="en-US" sz="1600" dirty="0">
              <a:latin typeface="Buxton Sketch" panose="0308050000050000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7845841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A data center consists of multiple severs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The servers are connected by switches 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in a local area network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0B0544B-EE7F-7A4F-A69B-A1811F3B4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884" y="3192741"/>
            <a:ext cx="6660232" cy="3459861"/>
          </a:xfrm>
          <a:prstGeom prst="rect">
            <a:avLst/>
          </a:prstGeom>
        </p:spPr>
      </p:pic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Data Center</a:t>
            </a:r>
          </a:p>
        </p:txBody>
      </p:sp>
      <p:grpSp>
        <p:nvGrpSpPr>
          <p:cNvPr id="4096" name="群組 4095">
            <a:extLst>
              <a:ext uri="{FF2B5EF4-FFF2-40B4-BE49-F238E27FC236}">
                <a16:creationId xmlns:a16="http://schemas.microsoft.com/office/drawing/2014/main" id="{97BDE62A-CC2C-F94F-979F-BB474367B59E}"/>
              </a:ext>
            </a:extLst>
          </p:cNvPr>
          <p:cNvGrpSpPr/>
          <p:nvPr/>
        </p:nvGrpSpPr>
        <p:grpSpPr>
          <a:xfrm>
            <a:off x="179512" y="3636513"/>
            <a:ext cx="8965151" cy="3221487"/>
            <a:chOff x="-238825" y="3657638"/>
            <a:chExt cx="8965151" cy="3221487"/>
          </a:xfrm>
        </p:grpSpPr>
        <p:sp>
          <p:nvSpPr>
            <p:cNvPr id="86" name="Rectangle 79">
              <a:extLst>
                <a:ext uri="{FF2B5EF4-FFF2-40B4-BE49-F238E27FC236}">
                  <a16:creationId xmlns:a16="http://schemas.microsoft.com/office/drawing/2014/main" id="{8430AEE6-0901-5740-8177-9852108B8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38825" y="6482250"/>
              <a:ext cx="101758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r>
                <a:rPr lang="en-US" altLang="zh-TW" sz="2000" b="1" dirty="0">
                  <a:solidFill>
                    <a:srgbClr val="FF0000"/>
                  </a:solidFill>
                  <a:ea typeface="新細明體" panose="02020500000000000000" pitchFamily="18" charset="-120"/>
                </a:rPr>
                <a:t>source</a:t>
              </a:r>
            </a:p>
          </p:txBody>
        </p:sp>
        <p:sp>
          <p:nvSpPr>
            <p:cNvPr id="87" name="Line 81">
              <a:extLst>
                <a:ext uri="{FF2B5EF4-FFF2-40B4-BE49-F238E27FC236}">
                  <a16:creationId xmlns:a16="http://schemas.microsoft.com/office/drawing/2014/main" id="{7B26758F-9A77-9F4E-885E-0A728B4AD6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144" y="5898397"/>
              <a:ext cx="473403" cy="580523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88" name="Rectangle 80">
              <a:extLst>
                <a:ext uri="{FF2B5EF4-FFF2-40B4-BE49-F238E27FC236}">
                  <a16:creationId xmlns:a16="http://schemas.microsoft.com/office/drawing/2014/main" id="{E5B01992-6173-4D4B-BF54-4D502A26BF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88038" y="3657638"/>
              <a:ext cx="153828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r>
                <a:rPr lang="en-US" altLang="zh-TW" sz="2000" b="1" dirty="0">
                  <a:solidFill>
                    <a:srgbClr val="FF0000"/>
                  </a:solidFill>
                  <a:ea typeface="新細明體" panose="02020500000000000000" pitchFamily="18" charset="-120"/>
                </a:rPr>
                <a:t>destination</a:t>
              </a:r>
            </a:p>
          </p:txBody>
        </p:sp>
        <p:sp>
          <p:nvSpPr>
            <p:cNvPr id="89" name="Line 82">
              <a:extLst>
                <a:ext uri="{FF2B5EF4-FFF2-40B4-BE49-F238E27FC236}">
                  <a16:creationId xmlns:a16="http://schemas.microsoft.com/office/drawing/2014/main" id="{E0E1A429-D7C6-EC4E-A224-813EC2AA28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45951" y="4051944"/>
              <a:ext cx="1052485" cy="446341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785538"/>
      </p:ext>
    </p:extLst>
  </p:cSld>
  <p:clrMapOvr>
    <a:masterClrMapping/>
  </p:clrMapOvr>
  <p:transition advClick="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Idea: </a:t>
            </a:r>
            <a:r>
              <a:rPr lang="en-US" altLang="zh-TW" dirty="0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break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 the </a:t>
            </a:r>
            <a:r>
              <a:rPr lang="en-US" altLang="zh-TW" dirty="0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routing path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into </a:t>
            </a:r>
            <a:r>
              <a:rPr lang="en-US" altLang="zh-TW" dirty="0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segments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Pre-install the segments in the switches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Remedy the Issue: Segment Routing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CF6F73-37F5-6343-BB52-89B46C931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000" y="2880000"/>
            <a:ext cx="5646420" cy="374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891D728-284D-EE4C-908F-11586E85D8E5}"/>
              </a:ext>
            </a:extLst>
          </p:cNvPr>
          <p:cNvSpPr txBox="1"/>
          <p:nvPr/>
        </p:nvSpPr>
        <p:spPr>
          <a:xfrm>
            <a:off x="971600" y="6499595"/>
            <a:ext cx="66277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Buxton Sketch" panose="03080500000500000004" pitchFamily="66" charset="0"/>
              </a:rPr>
              <a:t>C. </a:t>
            </a:r>
            <a:r>
              <a:rPr lang="en-US" altLang="zh-TW" sz="1600" dirty="0" err="1">
                <a:latin typeface="Buxton Sketch" panose="03080500000500000004" pitchFamily="66" charset="0"/>
              </a:rPr>
              <a:t>Filfils</a:t>
            </a:r>
            <a:r>
              <a:rPr lang="en-US" altLang="zh-TW" sz="1600" dirty="0">
                <a:latin typeface="Buxton Sketch" panose="03080500000500000004" pitchFamily="66" charset="0"/>
              </a:rPr>
              <a:t> et al., “Segment Routing Architecture,” IETF, Internet Draft, Dec. 2013</a:t>
            </a:r>
            <a:endParaRPr lang="zh-TW" altLang="en-US" sz="1600" dirty="0">
              <a:latin typeface="Buxton Sketch" panose="0308050000050000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048294"/>
      </p:ext>
    </p:extLst>
  </p:cSld>
  <p:clrMapOvr>
    <a:masterClrMapping/>
  </p:clrMapOvr>
  <p:transition advClick="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Idea: </a:t>
            </a:r>
            <a:r>
              <a:rPr lang="en-US" altLang="zh-TW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break</a:t>
            </a: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 the </a:t>
            </a:r>
            <a:r>
              <a:rPr lang="en-US" altLang="zh-TW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routing path </a:t>
            </a: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into </a:t>
            </a:r>
            <a:r>
              <a:rPr lang="en-US" altLang="zh-TW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segments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Pre-install the segments in the switches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Remedy the Issue: Segment Routing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891D728-284D-EE4C-908F-11586E85D8E5}"/>
              </a:ext>
            </a:extLst>
          </p:cNvPr>
          <p:cNvSpPr txBox="1"/>
          <p:nvPr/>
        </p:nvSpPr>
        <p:spPr>
          <a:xfrm>
            <a:off x="971600" y="6499595"/>
            <a:ext cx="66277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>
                <a:latin typeface="Buxton Sketch" panose="03080500000500000004" pitchFamily="66" charset="0"/>
              </a:rPr>
              <a:t>C. </a:t>
            </a:r>
            <a:r>
              <a:rPr lang="en-US" altLang="zh-TW" sz="1600" err="1">
                <a:latin typeface="Buxton Sketch" panose="03080500000500000004" pitchFamily="66" charset="0"/>
              </a:rPr>
              <a:t>Filfils</a:t>
            </a:r>
            <a:r>
              <a:rPr lang="en-US" altLang="zh-TW" sz="1600">
                <a:latin typeface="Buxton Sketch" panose="03080500000500000004" pitchFamily="66" charset="0"/>
              </a:rPr>
              <a:t> et al., “Segment Routing Architecture,” IETF, Internet Draft, Dec. 2013</a:t>
            </a:r>
            <a:endParaRPr lang="zh-TW" altLang="en-US" sz="1600">
              <a:latin typeface="Buxton Sketch" panose="03080500000500000004" pitchFamily="66" charset="0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1D8646FC-6322-3149-9334-5A686D417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880000"/>
            <a:ext cx="5646420" cy="374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6071984"/>
      </p:ext>
    </p:extLst>
  </p:cSld>
  <p:clrMapOvr>
    <a:masterClrMapping/>
  </p:clrMapOvr>
  <p:transition advClick="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147" name="Rectangle 3">
                <a:extLst>
                  <a:ext uri="{FF2B5EF4-FFF2-40B4-BE49-F238E27FC236}">
                    <a16:creationId xmlns:a16="http://schemas.microsoft.com/office/drawing/2014/main" id="{12B900E9-9D01-FB45-88BA-281BD5326DE1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628650" y="1825625"/>
                <a:ext cx="8335838" cy="4351338"/>
              </a:xfrm>
              <a:noFill/>
            </p:spPr>
            <p:txBody>
              <a:bodyPr/>
              <a:lstStyle/>
              <a:p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Idea: </a:t>
                </a:r>
                <a:r>
                  <a:rPr lang="en-US" altLang="zh-TW">
                    <a:solidFill>
                      <a:srgbClr val="7030A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break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 the </a:t>
                </a:r>
                <a:r>
                  <a:rPr lang="en-US" altLang="zh-TW">
                    <a:solidFill>
                      <a:srgbClr val="7030A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routing path 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into </a:t>
                </a:r>
                <a:r>
                  <a:rPr lang="en-US" altLang="zh-TW">
                    <a:solidFill>
                      <a:srgbClr val="7030A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segments</a:t>
                </a:r>
              </a:p>
              <a:p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Pre-install the segments in the switches</a:t>
                </a:r>
              </a:p>
              <a:p>
                <a:endParaRPr lang="en-US" altLang="zh-TW">
                  <a:ea typeface="新細明體" panose="02020500000000000000" pitchFamily="18" charset="-120"/>
                  <a:sym typeface="Wingdings" pitchFamily="2" charset="2"/>
                </a:endParaRPr>
              </a:p>
              <a:p>
                <a:r>
                  <a:rPr lang="en-US" altLang="zh-TW">
                    <a:solidFill>
                      <a:srgbClr val="C0000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We only store the shortest path for each pair of source and destination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 as the pre-installed segments</a:t>
                </a:r>
                <a:b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</a:b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新細明體" panose="02020500000000000000" pitchFamily="18" charset="-120"/>
                        <a:sym typeface="Wingdings" pitchFamily="2" charset="2"/>
                      </a:rPr>
                      <m:t>𝑂</m:t>
                    </m:r>
                    <m:r>
                      <a:rPr lang="en-US" altLang="zh-TW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新細明體" panose="02020500000000000000" pitchFamily="18" charset="-120"/>
                        <a:sym typeface="Wingdings" pitchFamily="2" charset="2"/>
                      </a:rPr>
                      <m:t>(</m:t>
                    </m:r>
                    <m:r>
                      <a:rPr lang="en-US" altLang="zh-TW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新細明體" panose="02020500000000000000" pitchFamily="18" charset="-120"/>
                        <a:sym typeface="Wingdings" pitchFamily="2" charset="2"/>
                      </a:rPr>
                      <m:t>𝑛</m:t>
                    </m:r>
                    <m:r>
                      <a:rPr lang="en-US" altLang="zh-TW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新細明體" panose="02020500000000000000" pitchFamily="18" charset="-120"/>
                        <a:sym typeface="Wingdings" pitchFamily="2" charset="2"/>
                      </a:rPr>
                      <m:t>)</m:t>
                    </m:r>
                  </m:oMath>
                </a14:m>
                <a:r>
                  <a:rPr lang="en-US" altLang="zh-TW">
                    <a:solidFill>
                      <a:srgbClr val="C0000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 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space complexity for each switch</a:t>
                </a:r>
              </a:p>
              <a:p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Any simple a path is composed of </a:t>
                </a:r>
                <a:r>
                  <a:rPr lang="en-US" altLang="zh-TW">
                    <a:solidFill>
                      <a:srgbClr val="0070C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at most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TW">
                    <a:solidFill>
                      <a:srgbClr val="0070C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 consecutive segments 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(i.e.,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TW">
                    <a:solidFill>
                      <a:srgbClr val="0070C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-segment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)</a:t>
                </a:r>
              </a:p>
            </p:txBody>
          </p:sp>
        </mc:Choice>
        <mc:Fallback xmlns="">
          <p:sp>
            <p:nvSpPr>
              <p:cNvPr id="6147" name="Rectangle 3">
                <a:extLst>
                  <a:ext uri="{FF2B5EF4-FFF2-40B4-BE49-F238E27FC236}">
                    <a16:creationId xmlns:a16="http://schemas.microsoft.com/office/drawing/2014/main" id="{12B900E9-9D01-FB45-88BA-281BD5326D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8335838" cy="4351338"/>
              </a:xfrm>
              <a:blipFill>
                <a:blip r:embed="rId3"/>
                <a:stretch>
                  <a:fillRect l="-1370" t="-2632" r="-121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Remedy the Issue: Segment Routing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891D728-284D-EE4C-908F-11586E85D8E5}"/>
              </a:ext>
            </a:extLst>
          </p:cNvPr>
          <p:cNvSpPr txBox="1"/>
          <p:nvPr/>
        </p:nvSpPr>
        <p:spPr>
          <a:xfrm>
            <a:off x="971600" y="6499595"/>
            <a:ext cx="66277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>
                <a:latin typeface="Buxton Sketch" panose="03080500000500000004" pitchFamily="66" charset="0"/>
              </a:rPr>
              <a:t>C. </a:t>
            </a:r>
            <a:r>
              <a:rPr lang="en-US" altLang="zh-TW" sz="1600" err="1">
                <a:latin typeface="Buxton Sketch" panose="03080500000500000004" pitchFamily="66" charset="0"/>
              </a:rPr>
              <a:t>Filfils</a:t>
            </a:r>
            <a:r>
              <a:rPr lang="en-US" altLang="zh-TW" sz="1600">
                <a:latin typeface="Buxton Sketch" panose="03080500000500000004" pitchFamily="66" charset="0"/>
              </a:rPr>
              <a:t> et al., “Segment Routing Architecture,” IETF, Internet Draft, Dec. 2013</a:t>
            </a:r>
            <a:endParaRPr lang="zh-TW" altLang="en-US" sz="1600">
              <a:latin typeface="Buxton Sketch" panose="0308050000050000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9917537"/>
      </p:ext>
    </p:extLst>
  </p:cSld>
  <p:clrMapOvr>
    <a:masterClrMapping/>
  </p:clrMapOvr>
  <p:transition advClick="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147" name="Rectangle 3">
                <a:extLst>
                  <a:ext uri="{FF2B5EF4-FFF2-40B4-BE49-F238E27FC236}">
                    <a16:creationId xmlns:a16="http://schemas.microsoft.com/office/drawing/2014/main" id="{12B900E9-9D01-FB45-88BA-281BD5326DE1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628650" y="1825625"/>
                <a:ext cx="8335838" cy="4351338"/>
              </a:xfrm>
              <a:noFill/>
            </p:spPr>
            <p:txBody>
              <a:bodyPr>
                <a:normAutofit/>
              </a:bodyPr>
              <a:lstStyle/>
              <a:p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Idea: </a:t>
                </a:r>
                <a:r>
                  <a:rPr lang="en-US" altLang="zh-TW">
                    <a:solidFill>
                      <a:srgbClr val="7030A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break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 the </a:t>
                </a:r>
                <a:r>
                  <a:rPr lang="en-US" altLang="zh-TW">
                    <a:solidFill>
                      <a:srgbClr val="7030A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routing path 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into </a:t>
                </a:r>
                <a:r>
                  <a:rPr lang="en-US" altLang="zh-TW">
                    <a:solidFill>
                      <a:srgbClr val="7030A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segments</a:t>
                </a:r>
              </a:p>
              <a:p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Pre-install the segments in the switches</a:t>
                </a:r>
              </a:p>
              <a:p>
                <a:endParaRPr lang="en-US" altLang="zh-TW">
                  <a:ea typeface="新細明體" panose="02020500000000000000" pitchFamily="18" charset="-120"/>
                  <a:sym typeface="Wingdings" pitchFamily="2" charset="2"/>
                </a:endParaRPr>
              </a:p>
              <a:p>
                <a:r>
                  <a:rPr lang="en-US" altLang="zh-TW">
                    <a:solidFill>
                      <a:srgbClr val="C0000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We only store the shortest path for each pair of source and destination 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as the pre-installed segments</a:t>
                </a:r>
                <a:b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</a:b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新細明體" panose="02020500000000000000" pitchFamily="18" charset="-120"/>
                        <a:sym typeface="Wingdings" pitchFamily="2" charset="2"/>
                      </a:rPr>
                      <m:t>𝑂</m:t>
                    </m:r>
                    <m:r>
                      <a:rPr lang="en-US" altLang="zh-TW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新細明體" panose="02020500000000000000" pitchFamily="18" charset="-120"/>
                        <a:sym typeface="Wingdings" pitchFamily="2" charset="2"/>
                      </a:rPr>
                      <m:t>(</m:t>
                    </m:r>
                    <m:r>
                      <a:rPr lang="en-US" altLang="zh-TW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新細明體" panose="02020500000000000000" pitchFamily="18" charset="-120"/>
                        <a:sym typeface="Wingdings" pitchFamily="2" charset="2"/>
                      </a:rPr>
                      <m:t>𝑛</m:t>
                    </m:r>
                    <m:r>
                      <a:rPr lang="en-US" altLang="zh-TW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新細明體" panose="02020500000000000000" pitchFamily="18" charset="-120"/>
                        <a:sym typeface="Wingdings" pitchFamily="2" charset="2"/>
                      </a:rPr>
                      <m:t>)</m:t>
                    </m:r>
                  </m:oMath>
                </a14:m>
                <a:r>
                  <a:rPr lang="en-US" altLang="zh-TW">
                    <a:solidFill>
                      <a:srgbClr val="C0000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 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space complexity for each switch</a:t>
                </a:r>
              </a:p>
              <a:p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Any simple a path is composed of </a:t>
                </a:r>
                <a:r>
                  <a:rPr lang="en-US" altLang="zh-TW">
                    <a:solidFill>
                      <a:srgbClr val="0070C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at most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TW">
                    <a:solidFill>
                      <a:srgbClr val="0070C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 consecutive segments 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(i.e., </a:t>
                </a:r>
                <a14:m>
                  <m:oMath xmlns:m="http://schemas.openxmlformats.org/officeDocument/2006/math">
                    <m:r>
                      <a:rPr lang="en-US" altLang="zh-TW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TW">
                    <a:solidFill>
                      <a:srgbClr val="0070C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-segment</a:t>
                </a:r>
                <a:r>
                  <a:rPr lang="en-US" altLang="zh-TW">
                    <a:ea typeface="新細明體" panose="02020500000000000000" pitchFamily="18" charset="-120"/>
                    <a:sym typeface="Wingdings" pitchFamily="2" charset="2"/>
                  </a:rPr>
                  <a:t>)</a:t>
                </a:r>
              </a:p>
              <a:p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TW">
                    <a:solidFill>
                      <a:schemeClr val="tx1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-segment</a:t>
                </a:r>
                <a:r>
                  <a:rPr lang="zh-TW" altLang="en-US">
                    <a:solidFill>
                      <a:schemeClr val="tx1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 </a:t>
                </a:r>
                <a:r>
                  <a:rPr lang="en-US" altLang="zh-TW">
                    <a:solidFill>
                      <a:schemeClr val="tx1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may </a:t>
                </a:r>
                <a:r>
                  <a:rPr lang="en-US" altLang="zh-TW">
                    <a:solidFill>
                      <a:srgbClr val="00B050"/>
                    </a:solidFill>
                    <a:ea typeface="新細明體" panose="02020500000000000000" pitchFamily="18" charset="-120"/>
                    <a:sym typeface="Wingdings" pitchFamily="2" charset="2"/>
                  </a:rPr>
                  <a:t>cause a long header</a:t>
                </a:r>
              </a:p>
            </p:txBody>
          </p:sp>
        </mc:Choice>
        <mc:Fallback xmlns="">
          <p:sp>
            <p:nvSpPr>
              <p:cNvPr id="6147" name="Rectangle 3">
                <a:extLst>
                  <a:ext uri="{FF2B5EF4-FFF2-40B4-BE49-F238E27FC236}">
                    <a16:creationId xmlns:a16="http://schemas.microsoft.com/office/drawing/2014/main" id="{12B900E9-9D01-FB45-88BA-281BD5326D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8335838" cy="4351338"/>
              </a:xfrm>
              <a:blipFill>
                <a:blip r:embed="rId3"/>
                <a:stretch>
                  <a:fillRect l="-1370" t="-2632" r="-121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Remedy the Issue: Segment Routing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891D728-284D-EE4C-908F-11586E85D8E5}"/>
              </a:ext>
            </a:extLst>
          </p:cNvPr>
          <p:cNvSpPr txBox="1"/>
          <p:nvPr/>
        </p:nvSpPr>
        <p:spPr>
          <a:xfrm>
            <a:off x="971600" y="6499595"/>
            <a:ext cx="66277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>
                <a:latin typeface="Buxton Sketch" panose="03080500000500000004" pitchFamily="66" charset="0"/>
              </a:rPr>
              <a:t>C. </a:t>
            </a:r>
            <a:r>
              <a:rPr lang="en-US" altLang="zh-TW" sz="1600" err="1">
                <a:latin typeface="Buxton Sketch" panose="03080500000500000004" pitchFamily="66" charset="0"/>
              </a:rPr>
              <a:t>Filfils</a:t>
            </a:r>
            <a:r>
              <a:rPr lang="en-US" altLang="zh-TW" sz="1600">
                <a:latin typeface="Buxton Sketch" panose="03080500000500000004" pitchFamily="66" charset="0"/>
              </a:rPr>
              <a:t> et al., “Segment Routing Architecture,” IETF, Internet Draft, Dec. 2013</a:t>
            </a:r>
            <a:endParaRPr lang="zh-TW" altLang="en-US" sz="1600">
              <a:latin typeface="Buxton Sketch" panose="03080500000500000004" pitchFamily="66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B7A00F0-E217-614E-9AF0-78D056C79529}"/>
              </a:ext>
            </a:extLst>
          </p:cNvPr>
          <p:cNvSpPr/>
          <p:nvPr/>
        </p:nvSpPr>
        <p:spPr>
          <a:xfrm>
            <a:off x="1880245" y="5906529"/>
            <a:ext cx="5832648" cy="5408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>
                <a:latin typeface="Cambria Math" panose="02040503050406030204" pitchFamily="18" charset="0"/>
                <a:ea typeface="Cambria Math" panose="02040503050406030204" pitchFamily="18" charset="0"/>
              </a:rPr>
              <a:t>How about using only 2-segment?</a:t>
            </a:r>
            <a:endParaRPr kumimoji="1" lang="zh-TW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246261"/>
      </p:ext>
    </p:extLst>
  </p:cSld>
  <p:clrMapOvr>
    <a:masterClrMapping/>
  </p:clrMapOvr>
  <p:transition advClick="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5"/>
            <a:ext cx="8335838" cy="4351338"/>
          </a:xfrm>
          <a:noFill/>
        </p:spPr>
        <p:txBody>
          <a:bodyPr>
            <a:normAutofit/>
          </a:bodyPr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The request </a:t>
            </a:r>
            <a:r>
              <a:rPr lang="en-US" altLang="zh-TW">
                <a:solidFill>
                  <a:srgbClr val="C00000"/>
                </a:solidFill>
                <a:ea typeface="新細明體" panose="02020500000000000000" pitchFamily="18" charset="-120"/>
                <a:sym typeface="Wingdings" pitchFamily="2" charset="2"/>
              </a:rPr>
              <a:t>arrives over the time</a:t>
            </a:r>
          </a:p>
          <a:p>
            <a:r>
              <a:rPr lang="en-US" altLang="zh-TW">
                <a:solidFill>
                  <a:srgbClr val="0070C0"/>
                </a:solidFill>
                <a:ea typeface="新細明體" panose="02020500000000000000" pitchFamily="18" charset="-120"/>
                <a:sym typeface="Wingdings" pitchFamily="2" charset="2"/>
              </a:rPr>
              <a:t>Accept</a:t>
            </a: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 or </a:t>
            </a:r>
            <a:r>
              <a:rPr lang="en-US" altLang="zh-TW">
                <a:solidFill>
                  <a:srgbClr val="0070C0"/>
                </a:solidFill>
                <a:ea typeface="新細明體" panose="02020500000000000000" pitchFamily="18" charset="-120"/>
                <a:sym typeface="Wingdings" pitchFamily="2" charset="2"/>
              </a:rPr>
              <a:t>reject</a:t>
            </a:r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 the request </a:t>
            </a:r>
            <a:r>
              <a:rPr lang="en-US" altLang="zh-TW">
                <a:solidFill>
                  <a:srgbClr val="0070C0"/>
                </a:solidFill>
                <a:ea typeface="新細明體" panose="02020500000000000000" pitchFamily="18" charset="-120"/>
                <a:sym typeface="Wingdings" pitchFamily="2" charset="2"/>
              </a:rPr>
              <a:t>at the arrival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Only consider the </a:t>
            </a:r>
            <a:r>
              <a:rPr lang="en-US" altLang="zh-TW">
                <a:solidFill>
                  <a:srgbClr val="00B050"/>
                </a:solidFill>
                <a:ea typeface="新細明體" panose="02020500000000000000" pitchFamily="18" charset="-120"/>
                <a:sym typeface="Wingdings" pitchFamily="2" charset="2"/>
              </a:rPr>
              <a:t>2-segement routing path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Select and combine two segments with the smallest total weight</a:t>
            </a:r>
            <a:endParaRPr lang="en-US" altLang="zh-TW">
              <a:solidFill>
                <a:srgbClr val="00B050"/>
              </a:solidFill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Online 2-Segment Routing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891D728-284D-EE4C-908F-11586E85D8E5}"/>
              </a:ext>
            </a:extLst>
          </p:cNvPr>
          <p:cNvSpPr txBox="1"/>
          <p:nvPr/>
        </p:nvSpPr>
        <p:spPr>
          <a:xfrm>
            <a:off x="251846" y="6453336"/>
            <a:ext cx="8640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>
                <a:latin typeface="Buxton Sketch" panose="03080500000500000004" pitchFamily="66" charset="0"/>
              </a:rPr>
              <a:t>Bhatia et al., “</a:t>
            </a:r>
            <a:r>
              <a:rPr lang="en-US" altLang="zh-TW" sz="1600">
                <a:latin typeface="Jokerman" pitchFamily="82" charset="0"/>
              </a:rPr>
              <a:t>Optimized Network Traffic Engineering using Segment Routing</a:t>
            </a:r>
            <a:r>
              <a:rPr lang="en-US" altLang="zh-TW" sz="1600">
                <a:latin typeface="Buxton Sketch" panose="03080500000500000004" pitchFamily="66" charset="0"/>
              </a:rPr>
              <a:t>,” in IEEE INFOCOM 2015</a:t>
            </a:r>
            <a:endParaRPr lang="zh-TW" altLang="en-US" sz="1600">
              <a:latin typeface="Buxton Sketch" panose="03080500000500000004" pitchFamily="66" charset="0"/>
            </a:endParaRPr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40C2B15F-E940-9643-B7F5-5A9321EA85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4974" r="10500" b="5164"/>
          <a:stretch/>
        </p:blipFill>
        <p:spPr>
          <a:xfrm>
            <a:off x="2051720" y="3908401"/>
            <a:ext cx="4609819" cy="254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51307"/>
      </p:ext>
    </p:extLst>
  </p:cSld>
  <p:clrMapOvr>
    <a:masterClrMapping/>
  </p:clrMapOvr>
  <p:transition advClick="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The requests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  <a:sym typeface="Wingdings" pitchFamily="2" charset="2"/>
              </a:rPr>
              <a:t>arrive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 in an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  <a:sym typeface="Wingdings" pitchFamily="2" charset="2"/>
              </a:rPr>
              <a:t>online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 fashion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Accept the more flows  better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Every path consists of two segments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28" name="Rectangle 29">
            <a:extLst>
              <a:ext uri="{FF2B5EF4-FFF2-40B4-BE49-F238E27FC236}">
                <a16:creationId xmlns:a16="http://schemas.microsoft.com/office/drawing/2014/main" id="{57338A6C-1032-B448-AAEF-9401AB259DFE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/>
          </a:p>
          <a:p>
            <a:pPr algn="ctr"/>
            <a:endParaRPr lang="en-US" sz="1800"/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59F9A832-F8BE-CA47-943F-10AEBA5C972D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33C63D4B-F95C-3D43-B21D-0F910068D625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58" name="Oval 7">
                <a:extLst>
                  <a:ext uri="{FF2B5EF4-FFF2-40B4-BE49-F238E27FC236}">
                    <a16:creationId xmlns:a16="http://schemas.microsoft.com/office/drawing/2014/main" id="{FC22FC32-6E2B-1149-9156-F01181766E83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59" name="Oval 8">
                <a:extLst>
                  <a:ext uri="{FF2B5EF4-FFF2-40B4-BE49-F238E27FC236}">
                    <a16:creationId xmlns:a16="http://schemas.microsoft.com/office/drawing/2014/main" id="{BF043825-C5F6-B549-B6F9-11A737F68BBE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60" name="Straight Connector 9">
                <a:extLst>
                  <a:ext uri="{FF2B5EF4-FFF2-40B4-BE49-F238E27FC236}">
                    <a16:creationId xmlns:a16="http://schemas.microsoft.com/office/drawing/2014/main" id="{53BFAED8-6A54-F144-96C1-B1F6DCC16118}"/>
                  </a:ext>
                </a:extLst>
              </p:cNvPr>
              <p:cNvCxnSpPr>
                <a:stCxn id="58" idx="7"/>
                <a:endCxn id="59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10">
                <a:extLst>
                  <a:ext uri="{FF2B5EF4-FFF2-40B4-BE49-F238E27FC236}">
                    <a16:creationId xmlns:a16="http://schemas.microsoft.com/office/drawing/2014/main" id="{916EAF7C-6EAE-3043-822A-535FD5811DE1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62" name="Oval 15">
                <a:extLst>
                  <a:ext uri="{FF2B5EF4-FFF2-40B4-BE49-F238E27FC236}">
                    <a16:creationId xmlns:a16="http://schemas.microsoft.com/office/drawing/2014/main" id="{935E0424-6E9A-E749-9641-7C62F98307C2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63" name="Straight Connector 16">
                <a:extLst>
                  <a:ext uri="{FF2B5EF4-FFF2-40B4-BE49-F238E27FC236}">
                    <a16:creationId xmlns:a16="http://schemas.microsoft.com/office/drawing/2014/main" id="{010AA232-A2EA-D44B-BFF2-4BD8967974EB}"/>
                  </a:ext>
                </a:extLst>
              </p:cNvPr>
              <p:cNvCxnSpPr>
                <a:stCxn id="58" idx="5"/>
                <a:endCxn id="62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24">
                <a:extLst>
                  <a:ext uri="{FF2B5EF4-FFF2-40B4-BE49-F238E27FC236}">
                    <a16:creationId xmlns:a16="http://schemas.microsoft.com/office/drawing/2014/main" id="{70180CFB-E1B5-CE46-8A52-95B8F8BAE128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65" name="Oval 25">
                <a:extLst>
                  <a:ext uri="{FF2B5EF4-FFF2-40B4-BE49-F238E27FC236}">
                    <a16:creationId xmlns:a16="http://schemas.microsoft.com/office/drawing/2014/main" id="{6A77F308-1FF9-0749-B580-9C30F57CC26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66" name="Oval 26">
                <a:extLst>
                  <a:ext uri="{FF2B5EF4-FFF2-40B4-BE49-F238E27FC236}">
                    <a16:creationId xmlns:a16="http://schemas.microsoft.com/office/drawing/2014/main" id="{934FDA8B-19EC-8C47-B5FB-3497B4DCA4DA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67" name="Oval 27">
                <a:extLst>
                  <a:ext uri="{FF2B5EF4-FFF2-40B4-BE49-F238E27FC236}">
                    <a16:creationId xmlns:a16="http://schemas.microsoft.com/office/drawing/2014/main" id="{FABD64B9-14B8-524C-B0B4-FD8B89A6BBE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68" name="Straight Connector 28">
                <a:extLst>
                  <a:ext uri="{FF2B5EF4-FFF2-40B4-BE49-F238E27FC236}">
                    <a16:creationId xmlns:a16="http://schemas.microsoft.com/office/drawing/2014/main" id="{CA33585C-D2DE-4D44-9FA7-39FD8330F9DA}"/>
                  </a:ext>
                </a:extLst>
              </p:cNvPr>
              <p:cNvCxnSpPr>
                <a:stCxn id="65" idx="5"/>
                <a:endCxn id="67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31">
                <a:extLst>
                  <a:ext uri="{FF2B5EF4-FFF2-40B4-BE49-F238E27FC236}">
                    <a16:creationId xmlns:a16="http://schemas.microsoft.com/office/drawing/2014/main" id="{EE9C4345-1025-8B49-B91D-6CBC15F5750D}"/>
                  </a:ext>
                </a:extLst>
              </p:cNvPr>
              <p:cNvCxnSpPr>
                <a:stCxn id="66" idx="7"/>
                <a:endCxn id="67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34">
                <a:extLst>
                  <a:ext uri="{FF2B5EF4-FFF2-40B4-BE49-F238E27FC236}">
                    <a16:creationId xmlns:a16="http://schemas.microsoft.com/office/drawing/2014/main" id="{716BAB2E-3961-0747-921F-3473397FEE2F}"/>
                  </a:ext>
                </a:extLst>
              </p:cNvPr>
              <p:cNvCxnSpPr>
                <a:cxnSpLocks/>
                <a:stCxn id="59" idx="6"/>
                <a:endCxn id="33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37">
                <a:extLst>
                  <a:ext uri="{FF2B5EF4-FFF2-40B4-BE49-F238E27FC236}">
                    <a16:creationId xmlns:a16="http://schemas.microsoft.com/office/drawing/2014/main" id="{49FF0C5A-BF66-9645-B3BC-D5309E777E56}"/>
                  </a:ext>
                </a:extLst>
              </p:cNvPr>
              <p:cNvCxnSpPr>
                <a:stCxn id="62" idx="6"/>
                <a:endCxn id="66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40">
                <a:extLst>
                  <a:ext uri="{FF2B5EF4-FFF2-40B4-BE49-F238E27FC236}">
                    <a16:creationId xmlns:a16="http://schemas.microsoft.com/office/drawing/2014/main" id="{5B93248F-A7DC-6145-9BDF-4B198E5AA33B}"/>
                  </a:ext>
                </a:extLst>
              </p:cNvPr>
              <p:cNvCxnSpPr>
                <a:stCxn id="59" idx="4"/>
                <a:endCxn id="62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48">
                <a:extLst>
                  <a:ext uri="{FF2B5EF4-FFF2-40B4-BE49-F238E27FC236}">
                    <a16:creationId xmlns:a16="http://schemas.microsoft.com/office/drawing/2014/main" id="{FBF002A8-4B90-2E45-89CD-6FBBDD24B599}"/>
                  </a:ext>
                </a:extLst>
              </p:cNvPr>
              <p:cNvSpPr txBox="1"/>
              <p:nvPr/>
            </p:nvSpPr>
            <p:spPr>
              <a:xfrm>
                <a:off x="2468946" y="4848199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  <a:endParaRPr lang="en-US" b="1"/>
              </a:p>
            </p:txBody>
          </p:sp>
          <p:sp>
            <p:nvSpPr>
              <p:cNvPr id="74" name="TextBox 49">
                <a:extLst>
                  <a:ext uri="{FF2B5EF4-FFF2-40B4-BE49-F238E27FC236}">
                    <a16:creationId xmlns:a16="http://schemas.microsoft.com/office/drawing/2014/main" id="{4E124F86-7084-B845-BD6E-A10547B7B1F2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75" name="TextBox 53">
                <a:extLst>
                  <a:ext uri="{FF2B5EF4-FFF2-40B4-BE49-F238E27FC236}">
                    <a16:creationId xmlns:a16="http://schemas.microsoft.com/office/drawing/2014/main" id="{C9CB739F-636B-3841-BE29-FEFFB6EB206B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76" name="TextBox 54">
                <a:extLst>
                  <a:ext uri="{FF2B5EF4-FFF2-40B4-BE49-F238E27FC236}">
                    <a16:creationId xmlns:a16="http://schemas.microsoft.com/office/drawing/2014/main" id="{D4D61E26-ED4F-1048-82A5-2ABAE3B1AF3B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77" name="TextBox 55">
                <a:extLst>
                  <a:ext uri="{FF2B5EF4-FFF2-40B4-BE49-F238E27FC236}">
                    <a16:creationId xmlns:a16="http://schemas.microsoft.com/office/drawing/2014/main" id="{53073A9B-68F4-E34E-B6D3-C05CA53DC932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78" name="TextBox 56">
                <a:extLst>
                  <a:ext uri="{FF2B5EF4-FFF2-40B4-BE49-F238E27FC236}">
                    <a16:creationId xmlns:a16="http://schemas.microsoft.com/office/drawing/2014/main" id="{F1A08D54-389F-2F46-8897-AF25A613714D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31" name="Straight Connector 43">
              <a:extLst>
                <a:ext uri="{FF2B5EF4-FFF2-40B4-BE49-F238E27FC236}">
                  <a16:creationId xmlns:a16="http://schemas.microsoft.com/office/drawing/2014/main" id="{3C6D15A7-32BD-304C-85F1-D8774ABCAED1}"/>
                </a:ext>
              </a:extLst>
            </p:cNvPr>
            <p:cNvCxnSpPr>
              <a:cxnSpLocks/>
              <a:stCxn id="65" idx="4"/>
              <a:endCxn id="66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54">
              <a:extLst>
                <a:ext uri="{FF2B5EF4-FFF2-40B4-BE49-F238E27FC236}">
                  <a16:creationId xmlns:a16="http://schemas.microsoft.com/office/drawing/2014/main" id="{E325DFD1-41A2-3F44-9E71-1C00165F1669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33" name="Oval 25">
              <a:extLst>
                <a:ext uri="{FF2B5EF4-FFF2-40B4-BE49-F238E27FC236}">
                  <a16:creationId xmlns:a16="http://schemas.microsoft.com/office/drawing/2014/main" id="{BF77D3C2-EC16-F841-95B3-772D3FE4CB35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56" name="Straight Connector 34">
              <a:extLst>
                <a:ext uri="{FF2B5EF4-FFF2-40B4-BE49-F238E27FC236}">
                  <a16:creationId xmlns:a16="http://schemas.microsoft.com/office/drawing/2014/main" id="{8A8D61F9-66A0-4941-B967-B5B642AC3140}"/>
                </a:ext>
              </a:extLst>
            </p:cNvPr>
            <p:cNvCxnSpPr>
              <a:cxnSpLocks/>
              <a:stCxn id="33" idx="6"/>
              <a:endCxn id="65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6925550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First, compute the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  <a:sym typeface="Wingdings" pitchFamily="2" charset="2"/>
              </a:rPr>
              <a:t>all-pair shortest paths</a:t>
            </a:r>
          </a:p>
          <a:p>
            <a:r>
              <a:rPr lang="en-US" altLang="zh-TW" dirty="0">
                <a:solidFill>
                  <a:srgbClr val="7030A0"/>
                </a:solidFill>
                <a:ea typeface="新細明體" panose="02020500000000000000" pitchFamily="18" charset="-120"/>
                <a:sym typeface="Wingdings" pitchFamily="2" charset="2"/>
              </a:rPr>
              <a:t>{A},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{A, B}, {A, C}, {A, B, G, D}, {A, C, E}, {A, C, E, F}, </a:t>
            </a:r>
            <a:b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{A, B, G},…; Note that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  <a:sym typeface="Wingdings" pitchFamily="2" charset="2"/>
              </a:rPr>
              <a:t>{A, C, E, D} is not selected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since B’s ID &lt; C’s ID (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  <a:sym typeface="Wingdings" pitchFamily="2" charset="2"/>
              </a:rPr>
              <a:t>be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 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  <a:sym typeface="Wingdings" pitchFamily="2" charset="2"/>
              </a:rPr>
              <a:t>carefully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!!!)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28" name="Rectangle 29">
            <a:extLst>
              <a:ext uri="{FF2B5EF4-FFF2-40B4-BE49-F238E27FC236}">
                <a16:creationId xmlns:a16="http://schemas.microsoft.com/office/drawing/2014/main" id="{57338A6C-1032-B448-AAEF-9401AB259DFE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/>
          </a:p>
          <a:p>
            <a:pPr algn="ctr"/>
            <a:endParaRPr lang="en-US" sz="1800"/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59F9A832-F8BE-CA47-943F-10AEBA5C972D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33C63D4B-F95C-3D43-B21D-0F910068D625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58" name="Oval 7">
                <a:extLst>
                  <a:ext uri="{FF2B5EF4-FFF2-40B4-BE49-F238E27FC236}">
                    <a16:creationId xmlns:a16="http://schemas.microsoft.com/office/drawing/2014/main" id="{FC22FC32-6E2B-1149-9156-F01181766E83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59" name="Oval 8">
                <a:extLst>
                  <a:ext uri="{FF2B5EF4-FFF2-40B4-BE49-F238E27FC236}">
                    <a16:creationId xmlns:a16="http://schemas.microsoft.com/office/drawing/2014/main" id="{BF043825-C5F6-B549-B6F9-11A737F68BBE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60" name="Straight Connector 9">
                <a:extLst>
                  <a:ext uri="{FF2B5EF4-FFF2-40B4-BE49-F238E27FC236}">
                    <a16:creationId xmlns:a16="http://schemas.microsoft.com/office/drawing/2014/main" id="{53BFAED8-6A54-F144-96C1-B1F6DCC16118}"/>
                  </a:ext>
                </a:extLst>
              </p:cNvPr>
              <p:cNvCxnSpPr>
                <a:stCxn id="58" idx="7"/>
                <a:endCxn id="59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10">
                <a:extLst>
                  <a:ext uri="{FF2B5EF4-FFF2-40B4-BE49-F238E27FC236}">
                    <a16:creationId xmlns:a16="http://schemas.microsoft.com/office/drawing/2014/main" id="{916EAF7C-6EAE-3043-822A-535FD5811DE1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62" name="Oval 15">
                <a:extLst>
                  <a:ext uri="{FF2B5EF4-FFF2-40B4-BE49-F238E27FC236}">
                    <a16:creationId xmlns:a16="http://schemas.microsoft.com/office/drawing/2014/main" id="{935E0424-6E9A-E749-9641-7C62F98307C2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63" name="Straight Connector 16">
                <a:extLst>
                  <a:ext uri="{FF2B5EF4-FFF2-40B4-BE49-F238E27FC236}">
                    <a16:creationId xmlns:a16="http://schemas.microsoft.com/office/drawing/2014/main" id="{010AA232-A2EA-D44B-BFF2-4BD8967974EB}"/>
                  </a:ext>
                </a:extLst>
              </p:cNvPr>
              <p:cNvCxnSpPr>
                <a:stCxn id="58" idx="5"/>
                <a:endCxn id="62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24">
                <a:extLst>
                  <a:ext uri="{FF2B5EF4-FFF2-40B4-BE49-F238E27FC236}">
                    <a16:creationId xmlns:a16="http://schemas.microsoft.com/office/drawing/2014/main" id="{70180CFB-E1B5-CE46-8A52-95B8F8BAE128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65" name="Oval 25">
                <a:extLst>
                  <a:ext uri="{FF2B5EF4-FFF2-40B4-BE49-F238E27FC236}">
                    <a16:creationId xmlns:a16="http://schemas.microsoft.com/office/drawing/2014/main" id="{6A77F308-1FF9-0749-B580-9C30F57CC26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66" name="Oval 26">
                <a:extLst>
                  <a:ext uri="{FF2B5EF4-FFF2-40B4-BE49-F238E27FC236}">
                    <a16:creationId xmlns:a16="http://schemas.microsoft.com/office/drawing/2014/main" id="{934FDA8B-19EC-8C47-B5FB-3497B4DCA4DA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67" name="Oval 27">
                <a:extLst>
                  <a:ext uri="{FF2B5EF4-FFF2-40B4-BE49-F238E27FC236}">
                    <a16:creationId xmlns:a16="http://schemas.microsoft.com/office/drawing/2014/main" id="{FABD64B9-14B8-524C-B0B4-FD8B89A6BBE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68" name="Straight Connector 28">
                <a:extLst>
                  <a:ext uri="{FF2B5EF4-FFF2-40B4-BE49-F238E27FC236}">
                    <a16:creationId xmlns:a16="http://schemas.microsoft.com/office/drawing/2014/main" id="{CA33585C-D2DE-4D44-9FA7-39FD8330F9DA}"/>
                  </a:ext>
                </a:extLst>
              </p:cNvPr>
              <p:cNvCxnSpPr>
                <a:stCxn id="65" idx="5"/>
                <a:endCxn id="67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31">
                <a:extLst>
                  <a:ext uri="{FF2B5EF4-FFF2-40B4-BE49-F238E27FC236}">
                    <a16:creationId xmlns:a16="http://schemas.microsoft.com/office/drawing/2014/main" id="{EE9C4345-1025-8B49-B91D-6CBC15F5750D}"/>
                  </a:ext>
                </a:extLst>
              </p:cNvPr>
              <p:cNvCxnSpPr>
                <a:stCxn id="66" idx="7"/>
                <a:endCxn id="67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34">
                <a:extLst>
                  <a:ext uri="{FF2B5EF4-FFF2-40B4-BE49-F238E27FC236}">
                    <a16:creationId xmlns:a16="http://schemas.microsoft.com/office/drawing/2014/main" id="{716BAB2E-3961-0747-921F-3473397FEE2F}"/>
                  </a:ext>
                </a:extLst>
              </p:cNvPr>
              <p:cNvCxnSpPr>
                <a:cxnSpLocks/>
                <a:stCxn id="59" idx="6"/>
                <a:endCxn id="33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37">
                <a:extLst>
                  <a:ext uri="{FF2B5EF4-FFF2-40B4-BE49-F238E27FC236}">
                    <a16:creationId xmlns:a16="http://schemas.microsoft.com/office/drawing/2014/main" id="{49FF0C5A-BF66-9645-B3BC-D5309E777E56}"/>
                  </a:ext>
                </a:extLst>
              </p:cNvPr>
              <p:cNvCxnSpPr>
                <a:stCxn id="62" idx="6"/>
                <a:endCxn id="66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40">
                <a:extLst>
                  <a:ext uri="{FF2B5EF4-FFF2-40B4-BE49-F238E27FC236}">
                    <a16:creationId xmlns:a16="http://schemas.microsoft.com/office/drawing/2014/main" id="{5B93248F-A7DC-6145-9BDF-4B198E5AA33B}"/>
                  </a:ext>
                </a:extLst>
              </p:cNvPr>
              <p:cNvCxnSpPr>
                <a:stCxn id="59" idx="4"/>
                <a:endCxn id="62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48">
                <a:extLst>
                  <a:ext uri="{FF2B5EF4-FFF2-40B4-BE49-F238E27FC236}">
                    <a16:creationId xmlns:a16="http://schemas.microsoft.com/office/drawing/2014/main" id="{FBF002A8-4B90-2E45-89CD-6FBBDD24B599}"/>
                  </a:ext>
                </a:extLst>
              </p:cNvPr>
              <p:cNvSpPr txBox="1"/>
              <p:nvPr/>
            </p:nvSpPr>
            <p:spPr>
              <a:xfrm>
                <a:off x="2468946" y="4848199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  <a:endParaRPr lang="en-US" b="1"/>
              </a:p>
            </p:txBody>
          </p:sp>
          <p:sp>
            <p:nvSpPr>
              <p:cNvPr id="74" name="TextBox 49">
                <a:extLst>
                  <a:ext uri="{FF2B5EF4-FFF2-40B4-BE49-F238E27FC236}">
                    <a16:creationId xmlns:a16="http://schemas.microsoft.com/office/drawing/2014/main" id="{4E124F86-7084-B845-BD6E-A10547B7B1F2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75" name="TextBox 53">
                <a:extLst>
                  <a:ext uri="{FF2B5EF4-FFF2-40B4-BE49-F238E27FC236}">
                    <a16:creationId xmlns:a16="http://schemas.microsoft.com/office/drawing/2014/main" id="{C9CB739F-636B-3841-BE29-FEFFB6EB206B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76" name="TextBox 54">
                <a:extLst>
                  <a:ext uri="{FF2B5EF4-FFF2-40B4-BE49-F238E27FC236}">
                    <a16:creationId xmlns:a16="http://schemas.microsoft.com/office/drawing/2014/main" id="{D4D61E26-ED4F-1048-82A5-2ABAE3B1AF3B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77" name="TextBox 55">
                <a:extLst>
                  <a:ext uri="{FF2B5EF4-FFF2-40B4-BE49-F238E27FC236}">
                    <a16:creationId xmlns:a16="http://schemas.microsoft.com/office/drawing/2014/main" id="{53073A9B-68F4-E34E-B6D3-C05CA53DC932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78" name="TextBox 56">
                <a:extLst>
                  <a:ext uri="{FF2B5EF4-FFF2-40B4-BE49-F238E27FC236}">
                    <a16:creationId xmlns:a16="http://schemas.microsoft.com/office/drawing/2014/main" id="{F1A08D54-389F-2F46-8897-AF25A613714D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31" name="Straight Connector 43">
              <a:extLst>
                <a:ext uri="{FF2B5EF4-FFF2-40B4-BE49-F238E27FC236}">
                  <a16:creationId xmlns:a16="http://schemas.microsoft.com/office/drawing/2014/main" id="{3C6D15A7-32BD-304C-85F1-D8774ABCAED1}"/>
                </a:ext>
              </a:extLst>
            </p:cNvPr>
            <p:cNvCxnSpPr>
              <a:cxnSpLocks/>
              <a:stCxn id="65" idx="4"/>
              <a:endCxn id="66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54">
              <a:extLst>
                <a:ext uri="{FF2B5EF4-FFF2-40B4-BE49-F238E27FC236}">
                  <a16:creationId xmlns:a16="http://schemas.microsoft.com/office/drawing/2014/main" id="{E325DFD1-41A2-3F44-9E71-1C00165F1669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33" name="Oval 25">
              <a:extLst>
                <a:ext uri="{FF2B5EF4-FFF2-40B4-BE49-F238E27FC236}">
                  <a16:creationId xmlns:a16="http://schemas.microsoft.com/office/drawing/2014/main" id="{BF77D3C2-EC16-F841-95B3-772D3FE4CB35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56" name="Straight Connector 34">
              <a:extLst>
                <a:ext uri="{FF2B5EF4-FFF2-40B4-BE49-F238E27FC236}">
                  <a16:creationId xmlns:a16="http://schemas.microsoft.com/office/drawing/2014/main" id="{8A8D61F9-66A0-4941-B967-B5B642AC3140}"/>
                </a:ext>
              </a:extLst>
            </p:cNvPr>
            <p:cNvCxnSpPr>
              <a:cxnSpLocks/>
              <a:stCxn id="33" idx="6"/>
              <a:endCxn id="65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28204716"/>
      </p:ext>
    </p:extLst>
  </p:cSld>
  <p:clrMapOvr>
    <a:masterClrMapping/>
  </p:clrMapOvr>
  <p:transition advClick="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5"/>
            <a:ext cx="7886700" cy="4351338"/>
          </a:xfrm>
          <a:noFill/>
        </p:spPr>
        <p:txBody>
          <a:bodyPr/>
          <a:lstStyle/>
          <a:p>
            <a:r>
              <a:rPr kumimoji="1" lang="en-US" altLang="zh-TW" dirty="0">
                <a:ea typeface="Cambria Math" panose="02040503050406030204" pitchFamily="18" charset="0"/>
              </a:rPr>
              <a:t>Initially, all links are with weight 0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Requests </a:t>
            </a:r>
          </a:p>
          <a:p>
            <a:pPr algn="ctr"/>
            <a:r>
              <a:rPr lang="en-US" sz="1800" b="1" dirty="0"/>
              <a:t>(</a:t>
            </a:r>
            <a:r>
              <a:rPr lang="en-US" sz="1800" b="1" dirty="0" err="1"/>
              <a:t>src</a:t>
            </a:r>
            <a:r>
              <a:rPr lang="en-US" sz="1800" b="1" dirty="0"/>
              <a:t>, </a:t>
            </a:r>
            <a:r>
              <a:rPr lang="en-US" sz="1800" b="1" dirty="0" err="1"/>
              <a:t>dest</a:t>
            </a:r>
            <a:r>
              <a:rPr lang="en-US" sz="1800" b="1" dirty="0"/>
              <a:t>; demand)</a:t>
            </a:r>
            <a:r>
              <a:rPr lang="en-US" sz="1800" dirty="0"/>
              <a:t>:</a:t>
            </a:r>
          </a:p>
          <a:p>
            <a:pPr algn="ctr"/>
            <a:r>
              <a:rPr lang="en-US" altLang="zh-TW" sz="1800" b="1" dirty="0">
                <a:solidFill>
                  <a:srgbClr val="00B050"/>
                </a:solidFill>
              </a:rPr>
              <a:t>(A, F; 1)</a:t>
            </a:r>
            <a:endParaRPr lang="en-US" altLang="zh-TW" sz="1800" b="1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chemeClr val="accent4"/>
                </a:solidFill>
              </a:rPr>
              <a:t>(B, E; 1)</a:t>
            </a:r>
            <a:endParaRPr lang="en-US" altLang="zh-TW" sz="1800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rgbClr val="00B0F0"/>
                </a:solidFill>
              </a:rPr>
              <a:t>(A, F; 2)</a:t>
            </a:r>
            <a:endParaRPr lang="en-US" altLang="zh-TW" sz="1800" dirty="0">
              <a:solidFill>
                <a:srgbClr val="00B0F0"/>
              </a:solidFill>
            </a:endParaRPr>
          </a:p>
          <a:p>
            <a:pPr algn="ctr"/>
            <a:endParaRPr lang="en-US" sz="1800" dirty="0"/>
          </a:p>
        </p:txBody>
      </p: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84FA8FB6-1978-C945-8851-1252D957A2E8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34" name="群組 33">
              <a:extLst>
                <a:ext uri="{FF2B5EF4-FFF2-40B4-BE49-F238E27FC236}">
                  <a16:creationId xmlns:a16="http://schemas.microsoft.com/office/drawing/2014/main" id="{4D1326BF-88E8-AF46-9CB4-CA4E185F831F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70E93D9E-C2CE-A04D-A52C-CBB03EC300F1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40" name="Oval 8">
                <a:extLst>
                  <a:ext uri="{FF2B5EF4-FFF2-40B4-BE49-F238E27FC236}">
                    <a16:creationId xmlns:a16="http://schemas.microsoft.com/office/drawing/2014/main" id="{B29BDBE9-AA88-4742-9EAF-34C51F272A41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41" name="Straight Connector 9">
                <a:extLst>
                  <a:ext uri="{FF2B5EF4-FFF2-40B4-BE49-F238E27FC236}">
                    <a16:creationId xmlns:a16="http://schemas.microsoft.com/office/drawing/2014/main" id="{011BDC5B-F242-E441-B8C4-C6B66050FAEB}"/>
                  </a:ext>
                </a:extLst>
              </p:cNvPr>
              <p:cNvCxnSpPr>
                <a:stCxn id="39" idx="7"/>
                <a:endCxn id="40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10">
                <a:extLst>
                  <a:ext uri="{FF2B5EF4-FFF2-40B4-BE49-F238E27FC236}">
                    <a16:creationId xmlns:a16="http://schemas.microsoft.com/office/drawing/2014/main" id="{F9E856E1-E307-3045-8478-5BBC663FEFA4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43" name="Oval 15">
                <a:extLst>
                  <a:ext uri="{FF2B5EF4-FFF2-40B4-BE49-F238E27FC236}">
                    <a16:creationId xmlns:a16="http://schemas.microsoft.com/office/drawing/2014/main" id="{3D6CB315-FD43-444B-AB3A-F5954E4A30CD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44" name="Straight Connector 16">
                <a:extLst>
                  <a:ext uri="{FF2B5EF4-FFF2-40B4-BE49-F238E27FC236}">
                    <a16:creationId xmlns:a16="http://schemas.microsoft.com/office/drawing/2014/main" id="{CA7717C6-D821-B743-AFB4-4E61349B605C}"/>
                  </a:ext>
                </a:extLst>
              </p:cNvPr>
              <p:cNvCxnSpPr>
                <a:stCxn id="39" idx="5"/>
                <a:endCxn id="43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24">
                <a:extLst>
                  <a:ext uri="{FF2B5EF4-FFF2-40B4-BE49-F238E27FC236}">
                    <a16:creationId xmlns:a16="http://schemas.microsoft.com/office/drawing/2014/main" id="{6A914970-1C4B-6F43-933F-D83B72A7C340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46" name="Oval 25">
                <a:extLst>
                  <a:ext uri="{FF2B5EF4-FFF2-40B4-BE49-F238E27FC236}">
                    <a16:creationId xmlns:a16="http://schemas.microsoft.com/office/drawing/2014/main" id="{4AEFF090-37FF-9945-8169-571FABCF86BF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47" name="Oval 26">
                <a:extLst>
                  <a:ext uri="{FF2B5EF4-FFF2-40B4-BE49-F238E27FC236}">
                    <a16:creationId xmlns:a16="http://schemas.microsoft.com/office/drawing/2014/main" id="{61C6E49D-2538-9F43-83F0-E3C8CB113F71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48" name="Oval 27">
                <a:extLst>
                  <a:ext uri="{FF2B5EF4-FFF2-40B4-BE49-F238E27FC236}">
                    <a16:creationId xmlns:a16="http://schemas.microsoft.com/office/drawing/2014/main" id="{5D94B7E2-DF23-2048-AD41-7E9612F98C66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49" name="Straight Connector 28">
                <a:extLst>
                  <a:ext uri="{FF2B5EF4-FFF2-40B4-BE49-F238E27FC236}">
                    <a16:creationId xmlns:a16="http://schemas.microsoft.com/office/drawing/2014/main" id="{370BFD4C-E25F-0846-9B8F-1FFF97CFADB7}"/>
                  </a:ext>
                </a:extLst>
              </p:cNvPr>
              <p:cNvCxnSpPr>
                <a:stCxn id="46" idx="5"/>
                <a:endCxn id="48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31">
                <a:extLst>
                  <a:ext uri="{FF2B5EF4-FFF2-40B4-BE49-F238E27FC236}">
                    <a16:creationId xmlns:a16="http://schemas.microsoft.com/office/drawing/2014/main" id="{353589EF-3154-974C-90D2-93FEEC0D3971}"/>
                  </a:ext>
                </a:extLst>
              </p:cNvPr>
              <p:cNvCxnSpPr>
                <a:stCxn id="47" idx="7"/>
                <a:endCxn id="48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34">
                <a:extLst>
                  <a:ext uri="{FF2B5EF4-FFF2-40B4-BE49-F238E27FC236}">
                    <a16:creationId xmlns:a16="http://schemas.microsoft.com/office/drawing/2014/main" id="{CCCDA185-C9BB-5C43-BBCF-F31B3A4EA9DC}"/>
                  </a:ext>
                </a:extLst>
              </p:cNvPr>
              <p:cNvCxnSpPr>
                <a:cxnSpLocks/>
                <a:stCxn id="40" idx="6"/>
                <a:endCxn id="37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37">
                <a:extLst>
                  <a:ext uri="{FF2B5EF4-FFF2-40B4-BE49-F238E27FC236}">
                    <a16:creationId xmlns:a16="http://schemas.microsoft.com/office/drawing/2014/main" id="{5FA901D5-BF5D-8343-9CFC-C5C942E804B8}"/>
                  </a:ext>
                </a:extLst>
              </p:cNvPr>
              <p:cNvCxnSpPr>
                <a:stCxn id="43" idx="6"/>
                <a:endCxn id="47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40">
                <a:extLst>
                  <a:ext uri="{FF2B5EF4-FFF2-40B4-BE49-F238E27FC236}">
                    <a16:creationId xmlns:a16="http://schemas.microsoft.com/office/drawing/2014/main" id="{98F89AC5-0175-2C43-A4F9-EC74A90A663B}"/>
                  </a:ext>
                </a:extLst>
              </p:cNvPr>
              <p:cNvCxnSpPr>
                <a:stCxn id="40" idx="4"/>
                <a:endCxn id="43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TextBox 48">
                <a:extLst>
                  <a:ext uri="{FF2B5EF4-FFF2-40B4-BE49-F238E27FC236}">
                    <a16:creationId xmlns:a16="http://schemas.microsoft.com/office/drawing/2014/main" id="{F2A16F06-0521-774F-A43F-9ADB0D0BE89F}"/>
                  </a:ext>
                </a:extLst>
              </p:cNvPr>
              <p:cNvSpPr txBox="1"/>
              <p:nvPr/>
            </p:nvSpPr>
            <p:spPr>
              <a:xfrm>
                <a:off x="2468946" y="4848199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  <a:endParaRPr lang="en-US" b="1"/>
              </a:p>
            </p:txBody>
          </p:sp>
          <p:sp>
            <p:nvSpPr>
              <p:cNvPr id="55" name="TextBox 49">
                <a:extLst>
                  <a:ext uri="{FF2B5EF4-FFF2-40B4-BE49-F238E27FC236}">
                    <a16:creationId xmlns:a16="http://schemas.microsoft.com/office/drawing/2014/main" id="{CAA08C36-21A2-E847-B970-C890591A1618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56" name="TextBox 53">
                <a:extLst>
                  <a:ext uri="{FF2B5EF4-FFF2-40B4-BE49-F238E27FC236}">
                    <a16:creationId xmlns:a16="http://schemas.microsoft.com/office/drawing/2014/main" id="{7BEAB9BD-207A-7D49-8352-883D2EF0F19C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57" name="TextBox 54">
                <a:extLst>
                  <a:ext uri="{FF2B5EF4-FFF2-40B4-BE49-F238E27FC236}">
                    <a16:creationId xmlns:a16="http://schemas.microsoft.com/office/drawing/2014/main" id="{038DDEDF-4CD4-D247-9D63-9E9898A02670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59" name="TextBox 55">
                <a:extLst>
                  <a:ext uri="{FF2B5EF4-FFF2-40B4-BE49-F238E27FC236}">
                    <a16:creationId xmlns:a16="http://schemas.microsoft.com/office/drawing/2014/main" id="{B6717EEF-2872-7A4E-8A89-3A9709E3EFBC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60" name="TextBox 56">
                <a:extLst>
                  <a:ext uri="{FF2B5EF4-FFF2-40B4-BE49-F238E27FC236}">
                    <a16:creationId xmlns:a16="http://schemas.microsoft.com/office/drawing/2014/main" id="{1EFB0D4C-CCC1-A849-8560-EF07BBE0BDE2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35" name="Straight Connector 43">
              <a:extLst>
                <a:ext uri="{FF2B5EF4-FFF2-40B4-BE49-F238E27FC236}">
                  <a16:creationId xmlns:a16="http://schemas.microsoft.com/office/drawing/2014/main" id="{57B3F14D-4931-BB41-A954-1C5C0555C37B}"/>
                </a:ext>
              </a:extLst>
            </p:cNvPr>
            <p:cNvCxnSpPr>
              <a:cxnSpLocks/>
              <a:stCxn id="46" idx="4"/>
              <a:endCxn id="47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54">
              <a:extLst>
                <a:ext uri="{FF2B5EF4-FFF2-40B4-BE49-F238E27FC236}">
                  <a16:creationId xmlns:a16="http://schemas.microsoft.com/office/drawing/2014/main" id="{7BA00CCD-9503-B548-8C6D-0DAE5368A765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37" name="Oval 25">
              <a:extLst>
                <a:ext uri="{FF2B5EF4-FFF2-40B4-BE49-F238E27FC236}">
                  <a16:creationId xmlns:a16="http://schemas.microsoft.com/office/drawing/2014/main" id="{02DA1ECA-F4D9-7340-8D24-F56101C89A8F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38" name="Straight Connector 34">
              <a:extLst>
                <a:ext uri="{FF2B5EF4-FFF2-40B4-BE49-F238E27FC236}">
                  <a16:creationId xmlns:a16="http://schemas.microsoft.com/office/drawing/2014/main" id="{F01463C4-55C4-DE4E-95D5-0EA73B09E204}"/>
                </a:ext>
              </a:extLst>
            </p:cNvPr>
            <p:cNvCxnSpPr>
              <a:cxnSpLocks/>
              <a:stCxn id="37" idx="6"/>
              <a:endCxn id="46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56826842"/>
      </p:ext>
    </p:extLst>
  </p:cSld>
  <p:clrMapOvr>
    <a:masterClrMapping/>
  </p:clrMapOvr>
  <p:transition advClick="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kumimoji="1" lang="en-US" altLang="zh-TW" dirty="0">
                <a:ea typeface="Cambria Math" panose="02040503050406030204" pitchFamily="18" charset="0"/>
              </a:rPr>
              <a:t>Examine all 2-segment routing from A to F, i.e.,</a:t>
            </a:r>
            <a:br>
              <a:rPr kumimoji="1" lang="en-US" altLang="zh-TW" dirty="0">
                <a:ea typeface="Cambria Math" panose="02040503050406030204" pitchFamily="18" charset="0"/>
              </a:rPr>
            </a:br>
            <a:r>
              <a:rPr kumimoji="1" lang="en-US" altLang="zh-TW" dirty="0">
                <a:ea typeface="Cambria Math" panose="02040503050406030204" pitchFamily="18" charset="0"/>
              </a:rPr>
              <a:t>{</a:t>
            </a:r>
            <a:r>
              <a:rPr kumimoji="1"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A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A</a:t>
            </a:r>
            <a:r>
              <a:rPr kumimoji="1" lang="en-US" altLang="zh-TW" dirty="0">
                <a:ea typeface="Cambria Math" panose="02040503050406030204" pitchFamily="18" charset="0"/>
              </a:rPr>
              <a:t>, C, E, F}, {A, </a:t>
            </a:r>
            <a:r>
              <a:rPr kumimoji="1"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B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B</a:t>
            </a:r>
            <a:r>
              <a:rPr kumimoji="1" lang="en-US" altLang="zh-TW" dirty="0">
                <a:ea typeface="Cambria Math" panose="02040503050406030204" pitchFamily="18" charset="0"/>
              </a:rPr>
              <a:t>, C, E, F}, </a:t>
            </a:r>
            <a:br>
              <a:rPr kumimoji="1" lang="en-US" altLang="zh-TW" dirty="0">
                <a:ea typeface="Cambria Math" panose="02040503050406030204" pitchFamily="18" charset="0"/>
              </a:rPr>
            </a:br>
            <a:r>
              <a:rPr kumimoji="1" lang="en-US" altLang="zh-TW" dirty="0">
                <a:ea typeface="Cambria Math" panose="02040503050406030204" pitchFamily="18" charset="0"/>
              </a:rPr>
              <a:t>{A, </a:t>
            </a:r>
            <a:r>
              <a:rPr kumimoji="1" lang="en-US" altLang="zh-TW" dirty="0">
                <a:solidFill>
                  <a:srgbClr val="7030A0"/>
                </a:solidFill>
                <a:ea typeface="Cambria Math" panose="02040503050406030204" pitchFamily="18" charset="0"/>
              </a:rPr>
              <a:t>C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7030A0"/>
                </a:solidFill>
                <a:ea typeface="Cambria Math" panose="02040503050406030204" pitchFamily="18" charset="0"/>
              </a:rPr>
              <a:t>C</a:t>
            </a:r>
            <a:r>
              <a:rPr kumimoji="1" lang="en-US" altLang="zh-TW" dirty="0">
                <a:ea typeface="Cambria Math" panose="02040503050406030204" pitchFamily="18" charset="0"/>
              </a:rPr>
              <a:t>, E, F}, {A, B, G, </a:t>
            </a:r>
            <a:r>
              <a:rPr kumimoji="1"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D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D</a:t>
            </a:r>
            <a:r>
              <a:rPr kumimoji="1" lang="en-US" altLang="zh-TW" dirty="0">
                <a:ea typeface="Cambria Math" panose="02040503050406030204" pitchFamily="18" charset="0"/>
              </a:rPr>
              <a:t>, F},</a:t>
            </a:r>
            <a:br>
              <a:rPr kumimoji="1" lang="en-US" altLang="zh-TW" dirty="0">
                <a:ea typeface="Cambria Math" panose="02040503050406030204" pitchFamily="18" charset="0"/>
              </a:rPr>
            </a:br>
            <a:r>
              <a:rPr kumimoji="1" lang="en-US" altLang="zh-TW" dirty="0">
                <a:ea typeface="Cambria Math" panose="02040503050406030204" pitchFamily="18" charset="0"/>
              </a:rPr>
              <a:t>{A, C, </a:t>
            </a:r>
            <a:r>
              <a:rPr kumimoji="1" lang="en-US" altLang="zh-TW" dirty="0">
                <a:solidFill>
                  <a:schemeClr val="accent2">
                    <a:lumMod val="75000"/>
                  </a:schemeClr>
                </a:solidFill>
                <a:ea typeface="Cambria Math" panose="02040503050406030204" pitchFamily="18" charset="0"/>
              </a:rPr>
              <a:t>E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chemeClr val="accent2">
                    <a:lumMod val="75000"/>
                  </a:schemeClr>
                </a:solidFill>
                <a:ea typeface="Cambria Math" panose="02040503050406030204" pitchFamily="18" charset="0"/>
              </a:rPr>
              <a:t>E</a:t>
            </a:r>
            <a:r>
              <a:rPr kumimoji="1" lang="en-US" altLang="zh-TW" dirty="0">
                <a:ea typeface="Cambria Math" panose="02040503050406030204" pitchFamily="18" charset="0"/>
              </a:rPr>
              <a:t>, F}, {A, C, E, </a:t>
            </a:r>
            <a:r>
              <a:rPr kumimoji="1" lang="en-US" altLang="zh-TW" dirty="0">
                <a:solidFill>
                  <a:schemeClr val="accent4"/>
                </a:solidFill>
                <a:ea typeface="Cambria Math" panose="02040503050406030204" pitchFamily="18" charset="0"/>
              </a:rPr>
              <a:t>F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chemeClr val="accent4"/>
                </a:solidFill>
                <a:ea typeface="Cambria Math" panose="02040503050406030204" pitchFamily="18" charset="0"/>
              </a:rPr>
              <a:t>F</a:t>
            </a:r>
            <a:r>
              <a:rPr kumimoji="1" lang="en-US" altLang="zh-TW" dirty="0">
                <a:ea typeface="Cambria Math" panose="02040503050406030204" pitchFamily="18" charset="0"/>
              </a:rPr>
              <a:t>}, </a:t>
            </a:r>
            <a:br>
              <a:rPr kumimoji="1" lang="en-US" altLang="zh-TW" dirty="0">
                <a:ea typeface="Cambria Math" panose="02040503050406030204" pitchFamily="18" charset="0"/>
              </a:rPr>
            </a:br>
            <a:r>
              <a:rPr kumimoji="1" lang="en-US" altLang="zh-TW" dirty="0">
                <a:ea typeface="Cambria Math" panose="02040503050406030204" pitchFamily="18" charset="0"/>
              </a:rPr>
              <a:t>{A, B, </a:t>
            </a:r>
            <a:r>
              <a:rPr kumimoji="1" lang="en-US" altLang="zh-TW" dirty="0">
                <a:solidFill>
                  <a:srgbClr val="FF2F92"/>
                </a:solidFill>
                <a:ea typeface="Cambria Math" panose="02040503050406030204" pitchFamily="18" charset="0"/>
              </a:rPr>
              <a:t>G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FF2F92"/>
                </a:solidFill>
                <a:ea typeface="Cambria Math" panose="02040503050406030204" pitchFamily="18" charset="0"/>
              </a:rPr>
              <a:t>G</a:t>
            </a:r>
            <a:r>
              <a:rPr kumimoji="1" lang="en-US" altLang="zh-TW" dirty="0">
                <a:ea typeface="Cambria Math" panose="02040503050406030204" pitchFamily="18" charset="0"/>
              </a:rPr>
              <a:t>, D, F}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Requests </a:t>
            </a:r>
          </a:p>
          <a:p>
            <a:pPr algn="ctr"/>
            <a:r>
              <a:rPr lang="en-US" sz="1800" b="1" dirty="0"/>
              <a:t>(</a:t>
            </a:r>
            <a:r>
              <a:rPr lang="en-US" sz="1800" b="1" dirty="0" err="1"/>
              <a:t>src</a:t>
            </a:r>
            <a:r>
              <a:rPr lang="en-US" sz="1800" b="1" dirty="0"/>
              <a:t>, </a:t>
            </a:r>
            <a:r>
              <a:rPr lang="en-US" sz="1800" b="1" dirty="0" err="1"/>
              <a:t>dest</a:t>
            </a:r>
            <a:r>
              <a:rPr lang="en-US" sz="1800" b="1" dirty="0"/>
              <a:t>; demand)</a:t>
            </a:r>
            <a:r>
              <a:rPr lang="en-US" sz="1800" dirty="0"/>
              <a:t>:</a:t>
            </a:r>
          </a:p>
          <a:p>
            <a:pPr algn="ctr"/>
            <a:r>
              <a:rPr lang="en-US" altLang="zh-TW" sz="1800" b="1" dirty="0">
                <a:solidFill>
                  <a:srgbClr val="00B050"/>
                </a:solidFill>
              </a:rPr>
              <a:t>(A, F; 1)</a:t>
            </a:r>
            <a:endParaRPr lang="en-US" altLang="zh-TW" sz="1800" b="1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chemeClr val="accent4"/>
                </a:solidFill>
              </a:rPr>
              <a:t>(B, E; 1)</a:t>
            </a:r>
            <a:endParaRPr lang="en-US" altLang="zh-TW" sz="1800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rgbClr val="00B0F0"/>
                </a:solidFill>
              </a:rPr>
              <a:t>(A, F; 2)</a:t>
            </a:r>
            <a:endParaRPr lang="en-US" altLang="zh-TW" sz="1800" dirty="0">
              <a:solidFill>
                <a:srgbClr val="00B0F0"/>
              </a:solidFill>
            </a:endParaRPr>
          </a:p>
          <a:p>
            <a:pPr algn="ctr"/>
            <a:endParaRPr lang="en-US" sz="1800" dirty="0"/>
          </a:p>
        </p:txBody>
      </p: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8C7DF8F-9910-2543-8C98-58C054FA9664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7CEA2B7A-F15B-424C-9C85-100F5758061C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40" name="Oval 7">
                <a:extLst>
                  <a:ext uri="{FF2B5EF4-FFF2-40B4-BE49-F238E27FC236}">
                    <a16:creationId xmlns:a16="http://schemas.microsoft.com/office/drawing/2014/main" id="{2961B83F-63C8-1945-8E45-86DC843ABF65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41" name="Oval 8">
                <a:extLst>
                  <a:ext uri="{FF2B5EF4-FFF2-40B4-BE49-F238E27FC236}">
                    <a16:creationId xmlns:a16="http://schemas.microsoft.com/office/drawing/2014/main" id="{FA249E5B-79D4-2549-A4EC-303F2F74F8C7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42" name="Straight Connector 9">
                <a:extLst>
                  <a:ext uri="{FF2B5EF4-FFF2-40B4-BE49-F238E27FC236}">
                    <a16:creationId xmlns:a16="http://schemas.microsoft.com/office/drawing/2014/main" id="{D6808894-263C-2745-8AE3-736E839409A8}"/>
                  </a:ext>
                </a:extLst>
              </p:cNvPr>
              <p:cNvCxnSpPr>
                <a:stCxn id="40" idx="7"/>
                <a:endCxn id="41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10">
                <a:extLst>
                  <a:ext uri="{FF2B5EF4-FFF2-40B4-BE49-F238E27FC236}">
                    <a16:creationId xmlns:a16="http://schemas.microsoft.com/office/drawing/2014/main" id="{6DEFEADD-214C-6C4C-A43F-3D41648C5F68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44" name="Oval 15">
                <a:extLst>
                  <a:ext uri="{FF2B5EF4-FFF2-40B4-BE49-F238E27FC236}">
                    <a16:creationId xmlns:a16="http://schemas.microsoft.com/office/drawing/2014/main" id="{CF5A7025-DD87-2C4A-B7FE-4490E301B925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45" name="Straight Connector 16">
                <a:extLst>
                  <a:ext uri="{FF2B5EF4-FFF2-40B4-BE49-F238E27FC236}">
                    <a16:creationId xmlns:a16="http://schemas.microsoft.com/office/drawing/2014/main" id="{C2DB6142-91BB-5847-A0EF-7A143BE0BA97}"/>
                  </a:ext>
                </a:extLst>
              </p:cNvPr>
              <p:cNvCxnSpPr>
                <a:stCxn id="40" idx="5"/>
                <a:endCxn id="44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24">
                <a:extLst>
                  <a:ext uri="{FF2B5EF4-FFF2-40B4-BE49-F238E27FC236}">
                    <a16:creationId xmlns:a16="http://schemas.microsoft.com/office/drawing/2014/main" id="{D0B226E4-1AF4-794C-B293-757F957641E0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47" name="Oval 25">
                <a:extLst>
                  <a:ext uri="{FF2B5EF4-FFF2-40B4-BE49-F238E27FC236}">
                    <a16:creationId xmlns:a16="http://schemas.microsoft.com/office/drawing/2014/main" id="{71AC2B3C-AA5C-F540-8EB4-B002EA304E6B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48" name="Oval 26">
                <a:extLst>
                  <a:ext uri="{FF2B5EF4-FFF2-40B4-BE49-F238E27FC236}">
                    <a16:creationId xmlns:a16="http://schemas.microsoft.com/office/drawing/2014/main" id="{18485FC4-1430-EE43-91EB-85F5EB8A53C1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49" name="Oval 27">
                <a:extLst>
                  <a:ext uri="{FF2B5EF4-FFF2-40B4-BE49-F238E27FC236}">
                    <a16:creationId xmlns:a16="http://schemas.microsoft.com/office/drawing/2014/main" id="{5B4FFC1D-41D9-A94A-A8F7-4DB1B867178D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50" name="Straight Connector 28">
                <a:extLst>
                  <a:ext uri="{FF2B5EF4-FFF2-40B4-BE49-F238E27FC236}">
                    <a16:creationId xmlns:a16="http://schemas.microsoft.com/office/drawing/2014/main" id="{8EC92FFC-B348-624A-AC88-320482D6485F}"/>
                  </a:ext>
                </a:extLst>
              </p:cNvPr>
              <p:cNvCxnSpPr>
                <a:stCxn id="47" idx="5"/>
                <a:endCxn id="49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31">
                <a:extLst>
                  <a:ext uri="{FF2B5EF4-FFF2-40B4-BE49-F238E27FC236}">
                    <a16:creationId xmlns:a16="http://schemas.microsoft.com/office/drawing/2014/main" id="{437D56E2-78C4-734D-A626-623D880576F4}"/>
                  </a:ext>
                </a:extLst>
              </p:cNvPr>
              <p:cNvCxnSpPr>
                <a:stCxn id="48" idx="7"/>
                <a:endCxn id="49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34">
                <a:extLst>
                  <a:ext uri="{FF2B5EF4-FFF2-40B4-BE49-F238E27FC236}">
                    <a16:creationId xmlns:a16="http://schemas.microsoft.com/office/drawing/2014/main" id="{90325859-6A69-9745-AA53-1E9FDC9C03DA}"/>
                  </a:ext>
                </a:extLst>
              </p:cNvPr>
              <p:cNvCxnSpPr>
                <a:cxnSpLocks/>
                <a:stCxn id="41" idx="6"/>
                <a:endCxn id="38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37">
                <a:extLst>
                  <a:ext uri="{FF2B5EF4-FFF2-40B4-BE49-F238E27FC236}">
                    <a16:creationId xmlns:a16="http://schemas.microsoft.com/office/drawing/2014/main" id="{3A3CE007-BB5F-0543-B312-C72DFB352707}"/>
                  </a:ext>
                </a:extLst>
              </p:cNvPr>
              <p:cNvCxnSpPr>
                <a:stCxn id="44" idx="6"/>
                <a:endCxn id="48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40">
                <a:extLst>
                  <a:ext uri="{FF2B5EF4-FFF2-40B4-BE49-F238E27FC236}">
                    <a16:creationId xmlns:a16="http://schemas.microsoft.com/office/drawing/2014/main" id="{0E5B72B6-5FE9-2E4F-B7C7-683CA6433396}"/>
                  </a:ext>
                </a:extLst>
              </p:cNvPr>
              <p:cNvCxnSpPr>
                <a:stCxn id="41" idx="4"/>
                <a:endCxn id="44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TextBox 48">
                <a:extLst>
                  <a:ext uri="{FF2B5EF4-FFF2-40B4-BE49-F238E27FC236}">
                    <a16:creationId xmlns:a16="http://schemas.microsoft.com/office/drawing/2014/main" id="{6B684147-C687-5243-9226-CACAB52C0569}"/>
                  </a:ext>
                </a:extLst>
              </p:cNvPr>
              <p:cNvSpPr txBox="1"/>
              <p:nvPr/>
            </p:nvSpPr>
            <p:spPr>
              <a:xfrm>
                <a:off x="2468946" y="4848199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  <a:endParaRPr lang="en-US" b="1"/>
              </a:p>
            </p:txBody>
          </p:sp>
          <p:sp>
            <p:nvSpPr>
              <p:cNvPr id="56" name="TextBox 49">
                <a:extLst>
                  <a:ext uri="{FF2B5EF4-FFF2-40B4-BE49-F238E27FC236}">
                    <a16:creationId xmlns:a16="http://schemas.microsoft.com/office/drawing/2014/main" id="{B2FF9C99-3780-8349-8048-5F0D2A9746C0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57" name="TextBox 53">
                <a:extLst>
                  <a:ext uri="{FF2B5EF4-FFF2-40B4-BE49-F238E27FC236}">
                    <a16:creationId xmlns:a16="http://schemas.microsoft.com/office/drawing/2014/main" id="{905F77B7-1A79-F34A-8BE1-5493018F2B1B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59" name="TextBox 54">
                <a:extLst>
                  <a:ext uri="{FF2B5EF4-FFF2-40B4-BE49-F238E27FC236}">
                    <a16:creationId xmlns:a16="http://schemas.microsoft.com/office/drawing/2014/main" id="{B1855F1B-8250-8246-A36A-E32F2E5D9212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60" name="TextBox 55">
                <a:extLst>
                  <a:ext uri="{FF2B5EF4-FFF2-40B4-BE49-F238E27FC236}">
                    <a16:creationId xmlns:a16="http://schemas.microsoft.com/office/drawing/2014/main" id="{9A51842D-E313-804C-931A-4A83620DB9E4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61" name="TextBox 56">
                <a:extLst>
                  <a:ext uri="{FF2B5EF4-FFF2-40B4-BE49-F238E27FC236}">
                    <a16:creationId xmlns:a16="http://schemas.microsoft.com/office/drawing/2014/main" id="{6F37A4E1-CC9E-084A-8FC3-029F547135CB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36" name="Straight Connector 43">
              <a:extLst>
                <a:ext uri="{FF2B5EF4-FFF2-40B4-BE49-F238E27FC236}">
                  <a16:creationId xmlns:a16="http://schemas.microsoft.com/office/drawing/2014/main" id="{E362A6CB-EC08-6643-8763-0BB1539243F0}"/>
                </a:ext>
              </a:extLst>
            </p:cNvPr>
            <p:cNvCxnSpPr>
              <a:cxnSpLocks/>
              <a:stCxn id="47" idx="4"/>
              <a:endCxn id="48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54">
              <a:extLst>
                <a:ext uri="{FF2B5EF4-FFF2-40B4-BE49-F238E27FC236}">
                  <a16:creationId xmlns:a16="http://schemas.microsoft.com/office/drawing/2014/main" id="{038A54A8-F265-B549-A1B9-3B1432908EDE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38" name="Oval 25">
              <a:extLst>
                <a:ext uri="{FF2B5EF4-FFF2-40B4-BE49-F238E27FC236}">
                  <a16:creationId xmlns:a16="http://schemas.microsoft.com/office/drawing/2014/main" id="{0D15E709-9B14-694F-A273-676389CD4AA7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39" name="Straight Connector 34">
              <a:extLst>
                <a:ext uri="{FF2B5EF4-FFF2-40B4-BE49-F238E27FC236}">
                  <a16:creationId xmlns:a16="http://schemas.microsoft.com/office/drawing/2014/main" id="{9204D5C2-780B-444B-BA9A-263E86A6A229}"/>
                </a:ext>
              </a:extLst>
            </p:cNvPr>
            <p:cNvCxnSpPr>
              <a:cxnSpLocks/>
              <a:stCxn id="38" idx="6"/>
              <a:endCxn id="47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手繪多邊形 3">
            <a:extLst>
              <a:ext uri="{FF2B5EF4-FFF2-40B4-BE49-F238E27FC236}">
                <a16:creationId xmlns:a16="http://schemas.microsoft.com/office/drawing/2014/main" id="{CF0272E0-3F5B-4441-9897-73461EC70883}"/>
              </a:ext>
            </a:extLst>
          </p:cNvPr>
          <p:cNvSpPr/>
          <p:nvPr/>
        </p:nvSpPr>
        <p:spPr>
          <a:xfrm>
            <a:off x="810638" y="4124771"/>
            <a:ext cx="4338536" cy="2189323"/>
          </a:xfrm>
          <a:custGeom>
            <a:avLst/>
            <a:gdLst>
              <a:gd name="connsiteX0" fmla="*/ 0 w 4338536"/>
              <a:gd name="connsiteY0" fmla="*/ 862276 h 2189323"/>
              <a:gd name="connsiteX1" fmla="*/ 966281 w 4338536"/>
              <a:gd name="connsiteY1" fmla="*/ 38667 h 2189323"/>
              <a:gd name="connsiteX2" fmla="*/ 1121924 w 4338536"/>
              <a:gd name="connsiteY2" fmla="*/ 1964744 h 2189323"/>
              <a:gd name="connsiteX3" fmla="*/ 3080426 w 4338536"/>
              <a:gd name="connsiteY3" fmla="*/ 2055535 h 2189323"/>
              <a:gd name="connsiteX4" fmla="*/ 4338536 w 4338536"/>
              <a:gd name="connsiteY4" fmla="*/ 1115195 h 2189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38536" h="2189323">
                <a:moveTo>
                  <a:pt x="0" y="862276"/>
                </a:moveTo>
                <a:cubicBezTo>
                  <a:pt x="389647" y="358599"/>
                  <a:pt x="779294" y="-145078"/>
                  <a:pt x="966281" y="38667"/>
                </a:cubicBezTo>
                <a:cubicBezTo>
                  <a:pt x="1153268" y="222412"/>
                  <a:pt x="769567" y="1628599"/>
                  <a:pt x="1121924" y="1964744"/>
                </a:cubicBezTo>
                <a:cubicBezTo>
                  <a:pt x="1474281" y="2300889"/>
                  <a:pt x="2544324" y="2197126"/>
                  <a:pt x="3080426" y="2055535"/>
                </a:cubicBezTo>
                <a:cubicBezTo>
                  <a:pt x="3616528" y="1913944"/>
                  <a:pt x="3977532" y="1514569"/>
                  <a:pt x="4338536" y="1115195"/>
                </a:cubicBezTo>
              </a:path>
            </a:pathLst>
          </a:cu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手繪多邊形 4">
            <a:extLst>
              <a:ext uri="{FF2B5EF4-FFF2-40B4-BE49-F238E27FC236}">
                <a16:creationId xmlns:a16="http://schemas.microsoft.com/office/drawing/2014/main" id="{D3064875-B26A-474B-B088-7C8DA162253C}"/>
              </a:ext>
            </a:extLst>
          </p:cNvPr>
          <p:cNvSpPr/>
          <p:nvPr/>
        </p:nvSpPr>
        <p:spPr>
          <a:xfrm>
            <a:off x="259298" y="5012987"/>
            <a:ext cx="4863936" cy="1491634"/>
          </a:xfrm>
          <a:custGeom>
            <a:avLst/>
            <a:gdLst>
              <a:gd name="connsiteX0" fmla="*/ 395698 w 4863936"/>
              <a:gd name="connsiteY0" fmla="*/ 0 h 1491634"/>
              <a:gd name="connsiteX1" fmla="*/ 106 w 4863936"/>
              <a:gd name="connsiteY1" fmla="*/ 363166 h 1491634"/>
              <a:gd name="connsiteX2" fmla="*/ 428123 w 4863936"/>
              <a:gd name="connsiteY2" fmla="*/ 103762 h 1491634"/>
              <a:gd name="connsiteX3" fmla="*/ 544855 w 4863936"/>
              <a:gd name="connsiteY3" fmla="*/ 123217 h 1491634"/>
              <a:gd name="connsiteX4" fmla="*/ 1543562 w 4863936"/>
              <a:gd name="connsiteY4" fmla="*/ 1303507 h 1491634"/>
              <a:gd name="connsiteX5" fmla="*/ 3579885 w 4863936"/>
              <a:gd name="connsiteY5" fmla="*/ 1394298 h 1491634"/>
              <a:gd name="connsiteX6" fmla="*/ 4863936 w 4863936"/>
              <a:gd name="connsiteY6" fmla="*/ 356681 h 149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63936" h="1491634">
                <a:moveTo>
                  <a:pt x="395698" y="0"/>
                </a:moveTo>
                <a:cubicBezTo>
                  <a:pt x="195200" y="172936"/>
                  <a:pt x="-5298" y="345872"/>
                  <a:pt x="106" y="363166"/>
                </a:cubicBezTo>
                <a:cubicBezTo>
                  <a:pt x="5510" y="380460"/>
                  <a:pt x="337331" y="143754"/>
                  <a:pt x="428123" y="103762"/>
                </a:cubicBezTo>
                <a:cubicBezTo>
                  <a:pt x="518915" y="63771"/>
                  <a:pt x="358948" y="-76741"/>
                  <a:pt x="544855" y="123217"/>
                </a:cubicBezTo>
                <a:cubicBezTo>
                  <a:pt x="730762" y="323175"/>
                  <a:pt x="1037724" y="1091660"/>
                  <a:pt x="1543562" y="1303507"/>
                </a:cubicBezTo>
                <a:cubicBezTo>
                  <a:pt x="2049400" y="1515354"/>
                  <a:pt x="3026489" y="1552102"/>
                  <a:pt x="3579885" y="1394298"/>
                </a:cubicBezTo>
                <a:cubicBezTo>
                  <a:pt x="4133281" y="1236494"/>
                  <a:pt x="4685596" y="552315"/>
                  <a:pt x="4863936" y="356681"/>
                </a:cubicBezTo>
              </a:path>
            </a:pathLst>
          </a:cu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手繪多邊形 5">
            <a:extLst>
              <a:ext uri="{FF2B5EF4-FFF2-40B4-BE49-F238E27FC236}">
                <a16:creationId xmlns:a16="http://schemas.microsoft.com/office/drawing/2014/main" id="{28B20A4F-3744-7043-AF5F-CAAB0D30AB10}"/>
              </a:ext>
            </a:extLst>
          </p:cNvPr>
          <p:cNvSpPr/>
          <p:nvPr/>
        </p:nvSpPr>
        <p:spPr>
          <a:xfrm>
            <a:off x="739302" y="5155660"/>
            <a:ext cx="4461753" cy="1226926"/>
          </a:xfrm>
          <a:custGeom>
            <a:avLst/>
            <a:gdLst>
              <a:gd name="connsiteX0" fmla="*/ 0 w 4461753"/>
              <a:gd name="connsiteY0" fmla="*/ 0 h 1226926"/>
              <a:gd name="connsiteX1" fmla="*/ 1102468 w 4461753"/>
              <a:gd name="connsiteY1" fmla="*/ 1089497 h 1226926"/>
              <a:gd name="connsiteX2" fmla="*/ 3184187 w 4461753"/>
              <a:gd name="connsiteY2" fmla="*/ 1108953 h 1226926"/>
              <a:gd name="connsiteX3" fmla="*/ 4461753 w 4461753"/>
              <a:gd name="connsiteY3" fmla="*/ 155642 h 1226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1753" h="1226926">
                <a:moveTo>
                  <a:pt x="0" y="0"/>
                </a:moveTo>
                <a:cubicBezTo>
                  <a:pt x="285885" y="452336"/>
                  <a:pt x="571770" y="904672"/>
                  <a:pt x="1102468" y="1089497"/>
                </a:cubicBezTo>
                <a:cubicBezTo>
                  <a:pt x="1633166" y="1274322"/>
                  <a:pt x="2624306" y="1264595"/>
                  <a:pt x="3184187" y="1108953"/>
                </a:cubicBezTo>
                <a:cubicBezTo>
                  <a:pt x="3744068" y="953311"/>
                  <a:pt x="4102910" y="554476"/>
                  <a:pt x="4461753" y="155642"/>
                </a:cubicBezTo>
              </a:path>
            </a:pathLst>
          </a:cu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手繪多邊形 6">
            <a:extLst>
              <a:ext uri="{FF2B5EF4-FFF2-40B4-BE49-F238E27FC236}">
                <a16:creationId xmlns:a16="http://schemas.microsoft.com/office/drawing/2014/main" id="{C9022096-8570-C043-B363-2A42E7437AC6}"/>
              </a:ext>
            </a:extLst>
          </p:cNvPr>
          <p:cNvSpPr/>
          <p:nvPr/>
        </p:nvSpPr>
        <p:spPr>
          <a:xfrm>
            <a:off x="719847" y="3887591"/>
            <a:ext cx="4370962" cy="1131881"/>
          </a:xfrm>
          <a:custGeom>
            <a:avLst/>
            <a:gdLst>
              <a:gd name="connsiteX0" fmla="*/ 0 w 4370962"/>
              <a:gd name="connsiteY0" fmla="*/ 1060545 h 1131881"/>
              <a:gd name="connsiteX1" fmla="*/ 1180289 w 4370962"/>
              <a:gd name="connsiteY1" fmla="*/ 172086 h 1131881"/>
              <a:gd name="connsiteX2" fmla="*/ 2153055 w 4370962"/>
              <a:gd name="connsiteY2" fmla="*/ 81294 h 1131881"/>
              <a:gd name="connsiteX3" fmla="*/ 3099881 w 4370962"/>
              <a:gd name="connsiteY3" fmla="*/ 81294 h 1131881"/>
              <a:gd name="connsiteX4" fmla="*/ 4370962 w 4370962"/>
              <a:gd name="connsiteY4" fmla="*/ 1131881 h 1131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962" h="1131881">
                <a:moveTo>
                  <a:pt x="0" y="1060545"/>
                </a:moveTo>
                <a:cubicBezTo>
                  <a:pt x="410723" y="697919"/>
                  <a:pt x="821447" y="335294"/>
                  <a:pt x="1180289" y="172086"/>
                </a:cubicBezTo>
                <a:cubicBezTo>
                  <a:pt x="1539131" y="8878"/>
                  <a:pt x="1833123" y="96426"/>
                  <a:pt x="2153055" y="81294"/>
                </a:cubicBezTo>
                <a:cubicBezTo>
                  <a:pt x="2472987" y="66162"/>
                  <a:pt x="2730230" y="-93804"/>
                  <a:pt x="3099881" y="81294"/>
                </a:cubicBezTo>
                <a:cubicBezTo>
                  <a:pt x="3469532" y="256392"/>
                  <a:pt x="3920247" y="694136"/>
                  <a:pt x="4370962" y="1131881"/>
                </a:cubicBezTo>
              </a:path>
            </a:pathLst>
          </a:cu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手繪多邊形 7">
            <a:extLst>
              <a:ext uri="{FF2B5EF4-FFF2-40B4-BE49-F238E27FC236}">
                <a16:creationId xmlns:a16="http://schemas.microsoft.com/office/drawing/2014/main" id="{BFC7B6A7-03E8-1C41-9244-D693AD8356DF}"/>
              </a:ext>
            </a:extLst>
          </p:cNvPr>
          <p:cNvSpPr/>
          <p:nvPr/>
        </p:nvSpPr>
        <p:spPr>
          <a:xfrm>
            <a:off x="629055" y="4863830"/>
            <a:ext cx="4370962" cy="1346387"/>
          </a:xfrm>
          <a:custGeom>
            <a:avLst/>
            <a:gdLst>
              <a:gd name="connsiteX0" fmla="*/ 0 w 4370962"/>
              <a:gd name="connsiteY0" fmla="*/ 0 h 1346387"/>
              <a:gd name="connsiteX1" fmla="*/ 1141379 w 4370962"/>
              <a:gd name="connsiteY1" fmla="*/ 1225685 h 1346387"/>
              <a:gd name="connsiteX2" fmla="*/ 3171217 w 4370962"/>
              <a:gd name="connsiteY2" fmla="*/ 1199744 h 1346387"/>
              <a:gd name="connsiteX3" fmla="*/ 4370962 w 4370962"/>
              <a:gd name="connsiteY3" fmla="*/ 330740 h 1346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70962" h="1346387">
                <a:moveTo>
                  <a:pt x="0" y="0"/>
                </a:moveTo>
                <a:cubicBezTo>
                  <a:pt x="306421" y="512864"/>
                  <a:pt x="612843" y="1025728"/>
                  <a:pt x="1141379" y="1225685"/>
                </a:cubicBezTo>
                <a:cubicBezTo>
                  <a:pt x="1669915" y="1425642"/>
                  <a:pt x="2632953" y="1348901"/>
                  <a:pt x="3171217" y="1199744"/>
                </a:cubicBezTo>
                <a:cubicBezTo>
                  <a:pt x="3709481" y="1050587"/>
                  <a:pt x="4040221" y="690663"/>
                  <a:pt x="4370962" y="330740"/>
                </a:cubicBezTo>
              </a:path>
            </a:pathLst>
          </a:cu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手繪多邊形 8">
            <a:extLst>
              <a:ext uri="{FF2B5EF4-FFF2-40B4-BE49-F238E27FC236}">
                <a16:creationId xmlns:a16="http://schemas.microsoft.com/office/drawing/2014/main" id="{AE1AB31E-6845-764B-9049-22D0592B2EDB}"/>
              </a:ext>
            </a:extLst>
          </p:cNvPr>
          <p:cNvSpPr/>
          <p:nvPr/>
        </p:nvSpPr>
        <p:spPr>
          <a:xfrm>
            <a:off x="642026" y="3816054"/>
            <a:ext cx="4481208" cy="1229359"/>
          </a:xfrm>
          <a:custGeom>
            <a:avLst/>
            <a:gdLst>
              <a:gd name="connsiteX0" fmla="*/ 0 w 4481208"/>
              <a:gd name="connsiteY0" fmla="*/ 1170993 h 1229359"/>
              <a:gd name="connsiteX1" fmla="*/ 1180289 w 4481208"/>
              <a:gd name="connsiteY1" fmla="*/ 159316 h 1229359"/>
              <a:gd name="connsiteX2" fmla="*/ 2178995 w 4481208"/>
              <a:gd name="connsiteY2" fmla="*/ 100950 h 1229359"/>
              <a:gd name="connsiteX3" fmla="*/ 3210127 w 4481208"/>
              <a:gd name="connsiteY3" fmla="*/ 81495 h 1229359"/>
              <a:gd name="connsiteX4" fmla="*/ 4481208 w 4481208"/>
              <a:gd name="connsiteY4" fmla="*/ 1229359 h 122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81208" h="1229359">
                <a:moveTo>
                  <a:pt x="0" y="1170993"/>
                </a:moveTo>
                <a:cubicBezTo>
                  <a:pt x="408561" y="754324"/>
                  <a:pt x="817123" y="337656"/>
                  <a:pt x="1180289" y="159316"/>
                </a:cubicBezTo>
                <a:cubicBezTo>
                  <a:pt x="1543455" y="-19025"/>
                  <a:pt x="1840689" y="113920"/>
                  <a:pt x="2178995" y="100950"/>
                </a:cubicBezTo>
                <a:cubicBezTo>
                  <a:pt x="2517301" y="87980"/>
                  <a:pt x="2826425" y="-106573"/>
                  <a:pt x="3210127" y="81495"/>
                </a:cubicBezTo>
                <a:cubicBezTo>
                  <a:pt x="3593829" y="269563"/>
                  <a:pt x="4037518" y="749461"/>
                  <a:pt x="4481208" y="1229359"/>
                </a:cubicBezTo>
              </a:path>
            </a:pathLst>
          </a:custGeom>
          <a:noFill/>
          <a:ln w="762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手繪多邊形 9">
            <a:extLst>
              <a:ext uri="{FF2B5EF4-FFF2-40B4-BE49-F238E27FC236}">
                <a16:creationId xmlns:a16="http://schemas.microsoft.com/office/drawing/2014/main" id="{8B7F3CEB-086A-B646-8760-78D6BF7840F2}"/>
              </a:ext>
            </a:extLst>
          </p:cNvPr>
          <p:cNvSpPr/>
          <p:nvPr/>
        </p:nvSpPr>
        <p:spPr>
          <a:xfrm>
            <a:off x="901430" y="5071353"/>
            <a:ext cx="3949430" cy="1064582"/>
          </a:xfrm>
          <a:custGeom>
            <a:avLst/>
            <a:gdLst>
              <a:gd name="connsiteX0" fmla="*/ 0 w 3949430"/>
              <a:gd name="connsiteY0" fmla="*/ 0 h 1064582"/>
              <a:gd name="connsiteX1" fmla="*/ 914400 w 3949430"/>
              <a:gd name="connsiteY1" fmla="*/ 940341 h 1064582"/>
              <a:gd name="connsiteX2" fmla="*/ 2872902 w 3949430"/>
              <a:gd name="connsiteY2" fmla="*/ 966281 h 1064582"/>
              <a:gd name="connsiteX3" fmla="*/ 3949430 w 3949430"/>
              <a:gd name="connsiteY3" fmla="*/ 129702 h 1064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9430" h="1064582">
                <a:moveTo>
                  <a:pt x="0" y="0"/>
                </a:moveTo>
                <a:cubicBezTo>
                  <a:pt x="217791" y="389647"/>
                  <a:pt x="435583" y="779294"/>
                  <a:pt x="914400" y="940341"/>
                </a:cubicBezTo>
                <a:cubicBezTo>
                  <a:pt x="1393217" y="1101388"/>
                  <a:pt x="2367064" y="1101388"/>
                  <a:pt x="2872902" y="966281"/>
                </a:cubicBezTo>
                <a:cubicBezTo>
                  <a:pt x="3378740" y="831175"/>
                  <a:pt x="3664085" y="480438"/>
                  <a:pt x="3949430" y="129702"/>
                </a:cubicBezTo>
              </a:path>
            </a:pathLst>
          </a:cu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70398776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kumimoji="1" lang="en-US" altLang="zh-TW" dirty="0">
                <a:ea typeface="Cambria Math" panose="02040503050406030204" pitchFamily="18" charset="0"/>
              </a:rPr>
              <a:t>Select path {</a:t>
            </a:r>
            <a:r>
              <a:rPr kumimoji="1"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A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A</a:t>
            </a:r>
            <a:r>
              <a:rPr kumimoji="1" lang="en-US" altLang="zh-TW" dirty="0">
                <a:ea typeface="Cambria Math" panose="02040503050406030204" pitchFamily="18" charset="0"/>
              </a:rPr>
              <a:t>, C, E, F} since it has weight 0 and the smallest number of hops</a:t>
            </a:r>
            <a:endParaRPr kumimoji="1" lang="en-US" altLang="zh-TW" dirty="0">
              <a:solidFill>
                <a:schemeClr val="bg1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1008241"/>
      </p:ext>
    </p:extLst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Each switch has multiple ports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Receive and forward the packets 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from a port to another port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Switches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5A1933E-D9A4-554E-902F-329C8F4180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27" t="32531" r="19860"/>
          <a:stretch/>
        </p:blipFill>
        <p:spPr>
          <a:xfrm>
            <a:off x="2267744" y="3968391"/>
            <a:ext cx="3744416" cy="209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83539"/>
      </p:ext>
    </p:extLst>
  </p:cSld>
  <p:clrMapOvr>
    <a:masterClrMapping/>
  </p:clrMapOvr>
  <p:transition advClick="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Update the weight of links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6D791602-FD59-0D41-8170-D72BC0E69C83}"/>
              </a:ext>
            </a:extLst>
          </p:cNvPr>
          <p:cNvSpPr txBox="1"/>
          <p:nvPr/>
        </p:nvSpPr>
        <p:spPr>
          <a:xfrm>
            <a:off x="86249" y="5890597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0269967-1CF1-8944-9702-61E26742A4D2}"/>
                  </a:ext>
                </a:extLst>
              </p:cNvPr>
              <p:cNvSpPr/>
              <p:nvPr/>
            </p:nvSpPr>
            <p:spPr>
              <a:xfrm>
                <a:off x="758626" y="2357275"/>
                <a:ext cx="181665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𝐴𝐶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=∞</m:t>
                      </m:r>
                    </m:oMath>
                  </m:oMathPara>
                </a14:m>
                <a:endParaRPr lang="zh-TW" altLang="en-US"/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0269967-1CF1-8944-9702-61E26742A4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626" y="2357275"/>
                <a:ext cx="1816651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A4466C6-DDD0-3A43-AD26-B1A5BCF31355}"/>
                  </a:ext>
                </a:extLst>
              </p:cNvPr>
              <p:cNvSpPr/>
              <p:nvPr/>
            </p:nvSpPr>
            <p:spPr>
              <a:xfrm>
                <a:off x="2984854" y="2204731"/>
                <a:ext cx="3315588" cy="8517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𝐶𝐸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(3−1)</m:t>
                          </m:r>
                        </m:den>
                      </m:f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lang="zh-TW" altLang="en-US"/>
              </a:p>
            </p:txBody>
          </p:sp>
        </mc:Choice>
        <mc:Fallback xmlns="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A4466C6-DDD0-3A43-AD26-B1A5BCF313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4854" y="2204731"/>
                <a:ext cx="3315588" cy="851708"/>
              </a:xfrm>
              <a:prstGeom prst="rect">
                <a:avLst/>
              </a:prstGeom>
              <a:blipFill>
                <a:blip r:embed="rId4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427D0BB1-37F9-914F-9118-711C2F90A939}"/>
                  </a:ext>
                </a:extLst>
              </p:cNvPr>
              <p:cNvSpPr/>
              <p:nvPr/>
            </p:nvSpPr>
            <p:spPr>
              <a:xfrm>
                <a:off x="948929" y="2761871"/>
                <a:ext cx="3318794" cy="8517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𝐸𝐹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(3−1)</m:t>
                          </m:r>
                        </m:den>
                      </m:f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lang="zh-TW" altLang="en-US"/>
              </a:p>
            </p:txBody>
          </p:sp>
        </mc:Choice>
        <mc:Fallback xmlns=""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427D0BB1-37F9-914F-9118-711C2F90A9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8929" y="2761871"/>
                <a:ext cx="3318794" cy="851708"/>
              </a:xfrm>
              <a:prstGeom prst="rect">
                <a:avLst/>
              </a:prstGeom>
              <a:blipFill>
                <a:blip r:embed="rId5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5151261"/>
      </p:ext>
    </p:extLst>
  </p:cSld>
  <p:clrMapOvr>
    <a:masterClrMapping/>
  </p:clrMapOvr>
  <p:transition advClick="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kumimoji="1" lang="en-US" altLang="zh-TW" dirty="0">
                <a:ea typeface="Cambria Math" panose="02040503050406030204" pitchFamily="18" charset="0"/>
              </a:rPr>
              <a:t>Examine all 2-segment routing from B to E, i.e.,</a:t>
            </a:r>
            <a:br>
              <a:rPr kumimoji="1" lang="en-US" altLang="zh-TW" dirty="0">
                <a:ea typeface="Cambria Math" panose="02040503050406030204" pitchFamily="18" charset="0"/>
              </a:rPr>
            </a:br>
            <a:r>
              <a:rPr kumimoji="1" lang="en-US" altLang="zh-TW" dirty="0">
                <a:ea typeface="Cambria Math" panose="02040503050406030204" pitchFamily="18" charset="0"/>
              </a:rPr>
              <a:t>{B, </a:t>
            </a:r>
            <a:r>
              <a:rPr kumimoji="1"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A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A</a:t>
            </a:r>
            <a:r>
              <a:rPr kumimoji="1" lang="en-US" altLang="zh-TW" dirty="0">
                <a:ea typeface="Cambria Math" panose="02040503050406030204" pitchFamily="18" charset="0"/>
              </a:rPr>
              <a:t>, C, E}, {</a:t>
            </a:r>
            <a:r>
              <a:rPr kumimoji="1"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B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B</a:t>
            </a:r>
            <a:r>
              <a:rPr kumimoji="1" lang="en-US" altLang="zh-TW" dirty="0">
                <a:ea typeface="Cambria Math" panose="02040503050406030204" pitchFamily="18" charset="0"/>
              </a:rPr>
              <a:t>, C, E}, {B, </a:t>
            </a:r>
            <a:r>
              <a:rPr kumimoji="1" lang="en-US" altLang="zh-TW" dirty="0">
                <a:solidFill>
                  <a:srgbClr val="7030A0"/>
                </a:solidFill>
                <a:ea typeface="Cambria Math" panose="02040503050406030204" pitchFamily="18" charset="0"/>
              </a:rPr>
              <a:t>C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7030A0"/>
                </a:solidFill>
                <a:ea typeface="Cambria Math" panose="02040503050406030204" pitchFamily="18" charset="0"/>
              </a:rPr>
              <a:t>C</a:t>
            </a:r>
            <a:r>
              <a:rPr kumimoji="1" lang="en-US" altLang="zh-TW" dirty="0">
                <a:ea typeface="Cambria Math" panose="02040503050406030204" pitchFamily="18" charset="0"/>
              </a:rPr>
              <a:t>, E}, </a:t>
            </a:r>
            <a:br>
              <a:rPr kumimoji="1" lang="en-US" altLang="zh-TW" dirty="0">
                <a:ea typeface="Cambria Math" panose="02040503050406030204" pitchFamily="18" charset="0"/>
              </a:rPr>
            </a:br>
            <a:r>
              <a:rPr kumimoji="1" lang="en-US" altLang="zh-TW" dirty="0">
                <a:ea typeface="Cambria Math" panose="02040503050406030204" pitchFamily="18" charset="0"/>
              </a:rPr>
              <a:t>{B, G, </a:t>
            </a:r>
            <a:r>
              <a:rPr kumimoji="1"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D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D</a:t>
            </a:r>
            <a:r>
              <a:rPr kumimoji="1" lang="en-US" altLang="zh-TW" dirty="0">
                <a:ea typeface="Cambria Math" panose="02040503050406030204" pitchFamily="18" charset="0"/>
              </a:rPr>
              <a:t>, E}, {B, C, </a:t>
            </a:r>
            <a:r>
              <a:rPr kumimoji="1" lang="en-US" altLang="zh-TW" dirty="0">
                <a:solidFill>
                  <a:schemeClr val="accent2">
                    <a:lumMod val="75000"/>
                  </a:schemeClr>
                </a:solidFill>
                <a:ea typeface="Cambria Math" panose="02040503050406030204" pitchFamily="18" charset="0"/>
              </a:rPr>
              <a:t>E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chemeClr val="accent2">
                    <a:lumMod val="75000"/>
                  </a:schemeClr>
                </a:solidFill>
                <a:ea typeface="Cambria Math" panose="02040503050406030204" pitchFamily="18" charset="0"/>
              </a:rPr>
              <a:t>E</a:t>
            </a:r>
            <a:r>
              <a:rPr kumimoji="1" lang="en-US" altLang="zh-TW" dirty="0">
                <a:ea typeface="Cambria Math" panose="02040503050406030204" pitchFamily="18" charset="0"/>
              </a:rPr>
              <a:t>}, {B, C, E, </a:t>
            </a:r>
            <a:r>
              <a:rPr kumimoji="1" lang="en-US" altLang="zh-TW" dirty="0">
                <a:solidFill>
                  <a:schemeClr val="accent4"/>
                </a:solidFill>
                <a:ea typeface="Cambria Math" panose="02040503050406030204" pitchFamily="18" charset="0"/>
              </a:rPr>
              <a:t>F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chemeClr val="accent4"/>
                </a:solidFill>
                <a:ea typeface="Cambria Math" panose="02040503050406030204" pitchFamily="18" charset="0"/>
              </a:rPr>
              <a:t>F</a:t>
            </a:r>
            <a:r>
              <a:rPr kumimoji="1" lang="en-US" altLang="zh-TW" dirty="0">
                <a:ea typeface="Cambria Math" panose="02040503050406030204" pitchFamily="18" charset="0"/>
              </a:rPr>
              <a:t>, E}</a:t>
            </a:r>
            <a:br>
              <a:rPr kumimoji="1" lang="en-US" altLang="zh-TW" dirty="0">
                <a:ea typeface="Cambria Math" panose="02040503050406030204" pitchFamily="18" charset="0"/>
              </a:rPr>
            </a:br>
            <a:r>
              <a:rPr kumimoji="1" lang="en-US" altLang="zh-TW" dirty="0">
                <a:ea typeface="Cambria Math" panose="02040503050406030204" pitchFamily="18" charset="0"/>
              </a:rPr>
              <a:t>{B, </a:t>
            </a:r>
            <a:r>
              <a:rPr kumimoji="1" lang="en-US" altLang="zh-TW" dirty="0">
                <a:solidFill>
                  <a:srgbClr val="FF2F92"/>
                </a:solidFill>
                <a:ea typeface="Cambria Math" panose="02040503050406030204" pitchFamily="18" charset="0"/>
              </a:rPr>
              <a:t>G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FF2F92"/>
                </a:solidFill>
                <a:ea typeface="Cambria Math" panose="02040503050406030204" pitchFamily="18" charset="0"/>
              </a:rPr>
              <a:t>G</a:t>
            </a:r>
            <a:r>
              <a:rPr kumimoji="1" lang="en-US" altLang="zh-TW" dirty="0">
                <a:ea typeface="Cambria Math" panose="02040503050406030204" pitchFamily="18" charset="0"/>
              </a:rPr>
              <a:t>, D, E}</a:t>
            </a:r>
          </a:p>
          <a:p>
            <a:endParaRPr lang="en-US" altLang="zh-TW" dirty="0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Requests </a:t>
            </a:r>
          </a:p>
          <a:p>
            <a:pPr algn="ctr"/>
            <a:r>
              <a:rPr lang="en-US" sz="1800" b="1" dirty="0"/>
              <a:t>(</a:t>
            </a:r>
            <a:r>
              <a:rPr lang="en-US" sz="1800" b="1" dirty="0" err="1"/>
              <a:t>src</a:t>
            </a:r>
            <a:r>
              <a:rPr lang="en-US" sz="1800" b="1" dirty="0"/>
              <a:t>, </a:t>
            </a:r>
            <a:r>
              <a:rPr lang="en-US" sz="1800" b="1" dirty="0" err="1"/>
              <a:t>dest</a:t>
            </a:r>
            <a:r>
              <a:rPr lang="en-US" sz="1800" b="1" dirty="0"/>
              <a:t>; demand)</a:t>
            </a:r>
            <a:r>
              <a:rPr lang="en-US" sz="1800" dirty="0"/>
              <a:t>:</a:t>
            </a:r>
          </a:p>
          <a:p>
            <a:pPr algn="ctr"/>
            <a:r>
              <a:rPr lang="en-US" altLang="zh-TW" sz="1800" b="1" dirty="0">
                <a:solidFill>
                  <a:srgbClr val="00B050"/>
                </a:solidFill>
              </a:rPr>
              <a:t>(A, F; 1)</a:t>
            </a:r>
            <a:endParaRPr lang="en-US" altLang="zh-TW" sz="1800" b="1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chemeClr val="accent4"/>
                </a:solidFill>
              </a:rPr>
              <a:t>(B, E; 1)</a:t>
            </a:r>
            <a:endParaRPr lang="en-US" altLang="zh-TW" sz="1800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rgbClr val="00B0F0"/>
                </a:solidFill>
              </a:rPr>
              <a:t>(A, F; 2)</a:t>
            </a:r>
            <a:endParaRPr lang="en-US" altLang="zh-TW" sz="1800" dirty="0">
              <a:solidFill>
                <a:srgbClr val="00B0F0"/>
              </a:solidFill>
            </a:endParaRPr>
          </a:p>
          <a:p>
            <a:pPr algn="ctr"/>
            <a:endParaRPr lang="en-US" sz="1800" dirty="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77852" y="425584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398119" y="2068265"/>
              <a:chExt cx="4760782" cy="3241599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826194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1789566" y="2068265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  <a:p>
                <a:pPr algn="ctr"/>
                <a:endParaRPr lang="en-US" altLang="zh-TW" b="1" dirty="0"/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2779913" y="2068265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  <a:p>
                <a:pPr algn="ctr"/>
                <a:endParaRPr lang="en-US" altLang="zh-TW" b="1" dirty="0"/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2987824" y="4913597"/>
              <a:ext cx="8178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 dirty="0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altLang="zh-TW" b="1" dirty="0"/>
                <a:t> (</a:t>
              </a:r>
              <a:r>
                <a:rPr lang="en-US" altLang="zh-TW" b="1" dirty="0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altLang="zh-TW" b="1" dirty="0"/>
                <a:t>)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5888396"/>
      </p:ext>
    </p:extLst>
  </p:cSld>
  <p:clrMapOvr>
    <a:masterClrMapping/>
  </p:clrMapOvr>
  <p:transition advClick="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Select path </a:t>
            </a:r>
            <a:r>
              <a:rPr kumimoji="1" lang="en-US" altLang="zh-TW" dirty="0">
                <a:ea typeface="Cambria Math" panose="02040503050406030204" pitchFamily="18" charset="0"/>
              </a:rPr>
              <a:t>{B, G, </a:t>
            </a:r>
            <a:r>
              <a:rPr kumimoji="1"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D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D</a:t>
            </a:r>
            <a:r>
              <a:rPr kumimoji="1" lang="en-US" altLang="zh-TW" dirty="0">
                <a:ea typeface="Cambria Math" panose="02040503050406030204" pitchFamily="18" charset="0"/>
              </a:rPr>
              <a:t>, E} since it has weight 0</a:t>
            </a:r>
            <a:endParaRPr lang="en-US" altLang="zh-TW" dirty="0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77852" y="425584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398119" y="2068265"/>
              <a:chExt cx="4760782" cy="3241599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826194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1789566" y="2068265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  <a:p>
                <a:pPr algn="ctr"/>
                <a:endParaRPr lang="en-US" altLang="zh-TW" b="1" dirty="0"/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2779913" y="2068265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  <a:p>
                <a:pPr algn="ctr"/>
                <a:endParaRPr lang="en-US" altLang="zh-TW" b="1" dirty="0"/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2987824" y="4913597"/>
              <a:ext cx="8178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 dirty="0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altLang="zh-TW" b="1" dirty="0"/>
                <a:t> (</a:t>
              </a:r>
              <a:r>
                <a:rPr lang="en-US" altLang="zh-TW" b="1" dirty="0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altLang="zh-TW" b="1" dirty="0"/>
                <a:t>)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36489169"/>
      </p:ext>
    </p:extLst>
  </p:cSld>
  <p:clrMapOvr>
    <a:masterClrMapping/>
  </p:clrMapOvr>
  <p:transition advClick="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Update the weight of links</a:t>
            </a:r>
          </a:p>
          <a:p>
            <a:endParaRPr lang="en-US" altLang="zh-TW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77852" y="425584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41FC6EE6-8F6D-4D4F-A925-D82F9F208A3F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128" name="群組 127">
              <a:extLst>
                <a:ext uri="{FF2B5EF4-FFF2-40B4-BE49-F238E27FC236}">
                  <a16:creationId xmlns:a16="http://schemas.microsoft.com/office/drawing/2014/main" id="{5F1C051D-6E7D-3148-B8F8-9DAEDBCBF017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398119" y="2068265"/>
              <a:chExt cx="4760782" cy="3241599"/>
            </a:xfrm>
          </p:grpSpPr>
          <p:sp>
            <p:nvSpPr>
              <p:cNvPr id="133" name="Oval 7">
                <a:extLst>
                  <a:ext uri="{FF2B5EF4-FFF2-40B4-BE49-F238E27FC236}">
                    <a16:creationId xmlns:a16="http://schemas.microsoft.com/office/drawing/2014/main" id="{C905CDA2-89E4-0F49-B05B-32050233B9DA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34" name="Oval 8">
                <a:extLst>
                  <a:ext uri="{FF2B5EF4-FFF2-40B4-BE49-F238E27FC236}">
                    <a16:creationId xmlns:a16="http://schemas.microsoft.com/office/drawing/2014/main" id="{158A2153-61D3-E243-BD3E-5080125A3A68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35" name="Straight Connector 9">
                <a:extLst>
                  <a:ext uri="{FF2B5EF4-FFF2-40B4-BE49-F238E27FC236}">
                    <a16:creationId xmlns:a16="http://schemas.microsoft.com/office/drawing/2014/main" id="{4E2C6447-FB58-9C45-9B7B-C3C6CAB2140F}"/>
                  </a:ext>
                </a:extLst>
              </p:cNvPr>
              <p:cNvCxnSpPr>
                <a:stCxn id="133" idx="7"/>
                <a:endCxn id="13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TextBox 10">
                <a:extLst>
                  <a:ext uri="{FF2B5EF4-FFF2-40B4-BE49-F238E27FC236}">
                    <a16:creationId xmlns:a16="http://schemas.microsoft.com/office/drawing/2014/main" id="{C4728EF8-D12A-7B42-BCE3-B7445B89B867}"/>
                  </a:ext>
                </a:extLst>
              </p:cNvPr>
              <p:cNvSpPr txBox="1"/>
              <p:nvPr/>
            </p:nvSpPr>
            <p:spPr>
              <a:xfrm>
                <a:off x="826194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37" name="Oval 15">
                <a:extLst>
                  <a:ext uri="{FF2B5EF4-FFF2-40B4-BE49-F238E27FC236}">
                    <a16:creationId xmlns:a16="http://schemas.microsoft.com/office/drawing/2014/main" id="{61B3C47C-56DD-B24B-A287-319D693D8597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38" name="Straight Connector 16">
                <a:extLst>
                  <a:ext uri="{FF2B5EF4-FFF2-40B4-BE49-F238E27FC236}">
                    <a16:creationId xmlns:a16="http://schemas.microsoft.com/office/drawing/2014/main" id="{B372D111-1EDB-A444-A235-B0686DC5AF1F}"/>
                  </a:ext>
                </a:extLst>
              </p:cNvPr>
              <p:cNvCxnSpPr>
                <a:stCxn id="133" idx="5"/>
                <a:endCxn id="13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24">
                <a:extLst>
                  <a:ext uri="{FF2B5EF4-FFF2-40B4-BE49-F238E27FC236}">
                    <a16:creationId xmlns:a16="http://schemas.microsoft.com/office/drawing/2014/main" id="{C9CEE210-82C2-5246-8BDA-EA1834FF2701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40" name="Oval 25">
                <a:extLst>
                  <a:ext uri="{FF2B5EF4-FFF2-40B4-BE49-F238E27FC236}">
                    <a16:creationId xmlns:a16="http://schemas.microsoft.com/office/drawing/2014/main" id="{58CA8029-E7D5-604E-B1DD-34AF769B711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41" name="Oval 26">
                <a:extLst>
                  <a:ext uri="{FF2B5EF4-FFF2-40B4-BE49-F238E27FC236}">
                    <a16:creationId xmlns:a16="http://schemas.microsoft.com/office/drawing/2014/main" id="{3D195390-1629-F946-8745-95FF815F3B90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42" name="Oval 27">
                <a:extLst>
                  <a:ext uri="{FF2B5EF4-FFF2-40B4-BE49-F238E27FC236}">
                    <a16:creationId xmlns:a16="http://schemas.microsoft.com/office/drawing/2014/main" id="{BF7FDCCC-EA27-114C-A5D0-7FACCA52FC5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43" name="Straight Connector 28">
                <a:extLst>
                  <a:ext uri="{FF2B5EF4-FFF2-40B4-BE49-F238E27FC236}">
                    <a16:creationId xmlns:a16="http://schemas.microsoft.com/office/drawing/2014/main" id="{8C63F6FC-DF72-BA49-9AEE-9F783B82331B}"/>
                  </a:ext>
                </a:extLst>
              </p:cNvPr>
              <p:cNvCxnSpPr>
                <a:stCxn id="140" idx="5"/>
                <a:endCxn id="14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31">
                <a:extLst>
                  <a:ext uri="{FF2B5EF4-FFF2-40B4-BE49-F238E27FC236}">
                    <a16:creationId xmlns:a16="http://schemas.microsoft.com/office/drawing/2014/main" id="{95184B30-F965-C14C-B86D-274515059C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34">
                <a:extLst>
                  <a:ext uri="{FF2B5EF4-FFF2-40B4-BE49-F238E27FC236}">
                    <a16:creationId xmlns:a16="http://schemas.microsoft.com/office/drawing/2014/main" id="{24B21F20-3AB4-6B4E-A789-09B77D124C2D}"/>
                  </a:ext>
                </a:extLst>
              </p:cNvPr>
              <p:cNvCxnSpPr>
                <a:cxnSpLocks/>
                <a:stCxn id="134" idx="6"/>
                <a:endCxn id="13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40">
                <a:extLst>
                  <a:ext uri="{FF2B5EF4-FFF2-40B4-BE49-F238E27FC236}">
                    <a16:creationId xmlns:a16="http://schemas.microsoft.com/office/drawing/2014/main" id="{7D36447C-8A5A-CB4A-88C3-C77D8C76D84A}"/>
                  </a:ext>
                </a:extLst>
              </p:cNvPr>
              <p:cNvCxnSpPr>
                <a:stCxn id="134" idx="4"/>
                <a:endCxn id="13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TextBox 48">
                <a:extLst>
                  <a:ext uri="{FF2B5EF4-FFF2-40B4-BE49-F238E27FC236}">
                    <a16:creationId xmlns:a16="http://schemas.microsoft.com/office/drawing/2014/main" id="{97BC6DE4-7CB6-E248-B841-7CAD43A072E8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49" name="TextBox 49">
                <a:extLst>
                  <a:ext uri="{FF2B5EF4-FFF2-40B4-BE49-F238E27FC236}">
                    <a16:creationId xmlns:a16="http://schemas.microsoft.com/office/drawing/2014/main" id="{6016E37A-BEEC-DC48-8AF9-C9EED438C8A6}"/>
                  </a:ext>
                </a:extLst>
              </p:cNvPr>
              <p:cNvSpPr txBox="1"/>
              <p:nvPr/>
            </p:nvSpPr>
            <p:spPr>
              <a:xfrm>
                <a:off x="1789566" y="20682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50" name="TextBox 53">
                <a:extLst>
                  <a:ext uri="{FF2B5EF4-FFF2-40B4-BE49-F238E27FC236}">
                    <a16:creationId xmlns:a16="http://schemas.microsoft.com/office/drawing/2014/main" id="{EC15A3FC-43FE-444C-BFBA-BAE821D3EFA7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51" name="TextBox 54">
                <a:extLst>
                  <a:ext uri="{FF2B5EF4-FFF2-40B4-BE49-F238E27FC236}">
                    <a16:creationId xmlns:a16="http://schemas.microsoft.com/office/drawing/2014/main" id="{FD217F64-108E-CC47-B02C-8C0683E59B32}"/>
                  </a:ext>
                </a:extLst>
              </p:cNvPr>
              <p:cNvSpPr txBox="1"/>
              <p:nvPr/>
            </p:nvSpPr>
            <p:spPr>
              <a:xfrm>
                <a:off x="2779913" y="20682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</p:txBody>
          </p:sp>
          <p:sp>
            <p:nvSpPr>
              <p:cNvPr id="152" name="TextBox 55">
                <a:extLst>
                  <a:ext uri="{FF2B5EF4-FFF2-40B4-BE49-F238E27FC236}">
                    <a16:creationId xmlns:a16="http://schemas.microsoft.com/office/drawing/2014/main" id="{77849519-5174-DA46-A7D9-9BB1C4485867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53" name="TextBox 56">
                <a:extLst>
                  <a:ext uri="{FF2B5EF4-FFF2-40B4-BE49-F238E27FC236}">
                    <a16:creationId xmlns:a16="http://schemas.microsoft.com/office/drawing/2014/main" id="{66ADF65B-4933-D04F-81BF-E28BC3675260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54" name="Straight Connector 37">
                <a:extLst>
                  <a:ext uri="{FF2B5EF4-FFF2-40B4-BE49-F238E27FC236}">
                    <a16:creationId xmlns:a16="http://schemas.microsoft.com/office/drawing/2014/main" id="{0AE445F8-77A2-6F41-BFE1-3BE7DDA528AE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9" name="Straight Connector 43">
              <a:extLst>
                <a:ext uri="{FF2B5EF4-FFF2-40B4-BE49-F238E27FC236}">
                  <a16:creationId xmlns:a16="http://schemas.microsoft.com/office/drawing/2014/main" id="{D13EE4E2-A561-3C4C-A55C-4ECB8B473CA1}"/>
                </a:ext>
              </a:extLst>
            </p:cNvPr>
            <p:cNvCxnSpPr>
              <a:cxnSpLocks/>
              <a:stCxn id="140" idx="4"/>
              <a:endCxn id="14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54">
              <a:extLst>
                <a:ext uri="{FF2B5EF4-FFF2-40B4-BE49-F238E27FC236}">
                  <a16:creationId xmlns:a16="http://schemas.microsoft.com/office/drawing/2014/main" id="{38502005-58F7-1C4C-B839-7E965D0B42AD}"/>
                </a:ext>
              </a:extLst>
            </p:cNvPr>
            <p:cNvSpPr txBox="1"/>
            <p:nvPr/>
          </p:nvSpPr>
          <p:spPr>
            <a:xfrm>
              <a:off x="2987824" y="4913597"/>
              <a:ext cx="8178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altLang="zh-TW" b="1"/>
                <a:t> (</a:t>
              </a:r>
              <a:r>
                <a:rPr lang="en-US" altLang="zh-TW" b="1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altLang="zh-TW" b="1"/>
                <a:t>)</a:t>
              </a:r>
            </a:p>
          </p:txBody>
        </p:sp>
        <p:sp>
          <p:nvSpPr>
            <p:cNvPr id="131" name="Oval 25">
              <a:extLst>
                <a:ext uri="{FF2B5EF4-FFF2-40B4-BE49-F238E27FC236}">
                  <a16:creationId xmlns:a16="http://schemas.microsoft.com/office/drawing/2014/main" id="{A5C6F246-E0E9-F342-9097-24441B3344AD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132" name="Straight Connector 34">
              <a:extLst>
                <a:ext uri="{FF2B5EF4-FFF2-40B4-BE49-F238E27FC236}">
                  <a16:creationId xmlns:a16="http://schemas.microsoft.com/office/drawing/2014/main" id="{3394590D-B32A-A24C-97D1-403DD81F19C6}"/>
                </a:ext>
              </a:extLst>
            </p:cNvPr>
            <p:cNvCxnSpPr>
              <a:cxnSpLocks/>
              <a:stCxn id="131" idx="6"/>
              <a:endCxn id="14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23DB5067-B61E-084E-960A-D7178CDC613C}"/>
                  </a:ext>
                </a:extLst>
              </p:cNvPr>
              <p:cNvSpPr/>
              <p:nvPr/>
            </p:nvSpPr>
            <p:spPr>
              <a:xfrm>
                <a:off x="758626" y="2357275"/>
                <a:ext cx="44521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𝐵𝐺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𝐺𝐷</m:t>
                          </m:r>
                        </m:e>
                      </m:d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𝐷𝐸</m:t>
                      </m:r>
                      <m:r>
                        <a:rPr lang="en-US" altLang="zh-TW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)=∞</m:t>
                      </m:r>
                    </m:oMath>
                  </m:oMathPara>
                </a14:m>
                <a:endParaRPr lang="zh-TW" altLang="en-US"/>
              </a:p>
            </p:txBody>
          </p:sp>
        </mc:Choice>
        <mc:Fallback xmlns="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23DB5067-B61E-084E-960A-D7178CDC613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626" y="2357275"/>
                <a:ext cx="4452116" cy="461665"/>
              </a:xfrm>
              <a:prstGeom prst="rect">
                <a:avLst/>
              </a:prstGeom>
              <a:blipFill>
                <a:blip r:embed="rId3"/>
                <a:stretch>
                  <a:fillRect b="-1621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0085365"/>
      </p:ext>
    </p:extLst>
  </p:cSld>
  <p:clrMapOvr>
    <a:masterClrMapping/>
  </p:clrMapOvr>
  <p:transition advClick="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5"/>
            <a:ext cx="8119814" cy="4351338"/>
          </a:xfrm>
          <a:noFill/>
        </p:spPr>
        <p:txBody>
          <a:bodyPr/>
          <a:lstStyle/>
          <a:p>
            <a:r>
              <a:rPr kumimoji="1" lang="en-US" altLang="zh-TW" dirty="0">
                <a:ea typeface="Cambria Math" panose="02040503050406030204" pitchFamily="18" charset="0"/>
              </a:rPr>
              <a:t>Examine all 2-segment routing from A to F, i.e.,</a:t>
            </a:r>
            <a:br>
              <a:rPr kumimoji="1" lang="en-US" altLang="zh-TW" dirty="0">
                <a:ea typeface="Cambria Math" panose="02040503050406030204" pitchFamily="18" charset="0"/>
              </a:rPr>
            </a:br>
            <a:r>
              <a:rPr kumimoji="1" lang="en-US" altLang="zh-TW" dirty="0">
                <a:ea typeface="Cambria Math" panose="02040503050406030204" pitchFamily="18" charset="0"/>
              </a:rPr>
              <a:t>{</a:t>
            </a:r>
            <a:r>
              <a:rPr kumimoji="1"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A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A</a:t>
            </a:r>
            <a:r>
              <a:rPr kumimoji="1" lang="en-US" altLang="zh-TW" dirty="0">
                <a:ea typeface="Cambria Math" panose="02040503050406030204" pitchFamily="18" charset="0"/>
              </a:rPr>
              <a:t>, C, E, F}, {A, </a:t>
            </a:r>
            <a:r>
              <a:rPr kumimoji="1"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B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B</a:t>
            </a:r>
            <a:r>
              <a:rPr kumimoji="1" lang="en-US" altLang="zh-TW" dirty="0">
                <a:ea typeface="Cambria Math" panose="02040503050406030204" pitchFamily="18" charset="0"/>
              </a:rPr>
              <a:t>, C, E, F}, </a:t>
            </a:r>
            <a:br>
              <a:rPr kumimoji="1" lang="en-US" altLang="zh-TW" dirty="0">
                <a:ea typeface="Cambria Math" panose="02040503050406030204" pitchFamily="18" charset="0"/>
              </a:rPr>
            </a:br>
            <a:r>
              <a:rPr kumimoji="1" lang="en-US" altLang="zh-TW" dirty="0">
                <a:ea typeface="Cambria Math" panose="02040503050406030204" pitchFamily="18" charset="0"/>
              </a:rPr>
              <a:t>{A, </a:t>
            </a:r>
            <a:r>
              <a:rPr kumimoji="1" lang="en-US" altLang="zh-TW" dirty="0">
                <a:solidFill>
                  <a:srgbClr val="7030A0"/>
                </a:solidFill>
                <a:ea typeface="Cambria Math" panose="02040503050406030204" pitchFamily="18" charset="0"/>
              </a:rPr>
              <a:t>C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7030A0"/>
                </a:solidFill>
                <a:ea typeface="Cambria Math" panose="02040503050406030204" pitchFamily="18" charset="0"/>
              </a:rPr>
              <a:t>C</a:t>
            </a:r>
            <a:r>
              <a:rPr kumimoji="1" lang="en-US" altLang="zh-TW" dirty="0">
                <a:ea typeface="Cambria Math" panose="02040503050406030204" pitchFamily="18" charset="0"/>
              </a:rPr>
              <a:t>, E, F}, {A, B, G, </a:t>
            </a:r>
            <a:r>
              <a:rPr kumimoji="1"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D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D</a:t>
            </a:r>
            <a:r>
              <a:rPr kumimoji="1" lang="en-US" altLang="zh-TW" dirty="0">
                <a:ea typeface="Cambria Math" panose="02040503050406030204" pitchFamily="18" charset="0"/>
              </a:rPr>
              <a:t>, F}, {A, C, </a:t>
            </a:r>
            <a:r>
              <a:rPr kumimoji="1" lang="en-US" altLang="zh-TW" dirty="0">
                <a:solidFill>
                  <a:schemeClr val="accent2">
                    <a:lumMod val="75000"/>
                  </a:schemeClr>
                </a:solidFill>
                <a:ea typeface="Cambria Math" panose="02040503050406030204" pitchFamily="18" charset="0"/>
              </a:rPr>
              <a:t>E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chemeClr val="accent2">
                    <a:lumMod val="75000"/>
                  </a:schemeClr>
                </a:solidFill>
                <a:ea typeface="Cambria Math" panose="02040503050406030204" pitchFamily="18" charset="0"/>
              </a:rPr>
              <a:t>E</a:t>
            </a:r>
            <a:r>
              <a:rPr kumimoji="1" lang="en-US" altLang="zh-TW" dirty="0">
                <a:ea typeface="Cambria Math" panose="02040503050406030204" pitchFamily="18" charset="0"/>
              </a:rPr>
              <a:t>, F}, {A, C, E, </a:t>
            </a:r>
            <a:r>
              <a:rPr kumimoji="1" lang="en-US" altLang="zh-TW" dirty="0">
                <a:solidFill>
                  <a:schemeClr val="accent4"/>
                </a:solidFill>
                <a:ea typeface="Cambria Math" panose="02040503050406030204" pitchFamily="18" charset="0"/>
              </a:rPr>
              <a:t>F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chemeClr val="accent4"/>
                </a:solidFill>
                <a:ea typeface="Cambria Math" panose="02040503050406030204" pitchFamily="18" charset="0"/>
              </a:rPr>
              <a:t>F</a:t>
            </a:r>
            <a:r>
              <a:rPr kumimoji="1" lang="en-US" altLang="zh-TW" dirty="0">
                <a:ea typeface="Cambria Math" panose="02040503050406030204" pitchFamily="18" charset="0"/>
              </a:rPr>
              <a:t>}, {A, B, </a:t>
            </a:r>
            <a:r>
              <a:rPr kumimoji="1" lang="en-US" altLang="zh-TW" dirty="0">
                <a:solidFill>
                  <a:srgbClr val="FF2F92"/>
                </a:solidFill>
                <a:ea typeface="Cambria Math" panose="02040503050406030204" pitchFamily="18" charset="0"/>
              </a:rPr>
              <a:t>G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FF2F92"/>
                </a:solidFill>
                <a:ea typeface="Cambria Math" panose="02040503050406030204" pitchFamily="18" charset="0"/>
              </a:rPr>
              <a:t>G</a:t>
            </a:r>
            <a:r>
              <a:rPr kumimoji="1" lang="en-US" altLang="zh-TW" dirty="0">
                <a:ea typeface="Cambria Math" panose="02040503050406030204" pitchFamily="18" charset="0"/>
              </a:rPr>
              <a:t>, D, F}</a:t>
            </a:r>
          </a:p>
          <a:p>
            <a:endParaRPr lang="en-US" altLang="zh-TW" dirty="0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77852" y="425584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群組 36">
            <a:extLst>
              <a:ext uri="{FF2B5EF4-FFF2-40B4-BE49-F238E27FC236}">
                <a16:creationId xmlns:a16="http://schemas.microsoft.com/office/drawing/2014/main" id="{E9E4388E-631A-264C-BEA9-FF98F718D3CB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38" name="群組 37">
              <a:extLst>
                <a:ext uri="{FF2B5EF4-FFF2-40B4-BE49-F238E27FC236}">
                  <a16:creationId xmlns:a16="http://schemas.microsoft.com/office/drawing/2014/main" id="{6C67A711-BEE7-7C43-96CC-613A2CECA777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398119" y="2068265"/>
              <a:chExt cx="4760782" cy="3241599"/>
            </a:xfrm>
          </p:grpSpPr>
          <p:sp>
            <p:nvSpPr>
              <p:cNvPr id="43" name="Oval 7">
                <a:extLst>
                  <a:ext uri="{FF2B5EF4-FFF2-40B4-BE49-F238E27FC236}">
                    <a16:creationId xmlns:a16="http://schemas.microsoft.com/office/drawing/2014/main" id="{DBF38E31-16A9-2741-A9AF-15F80B5DFA41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44" name="Oval 8">
                <a:extLst>
                  <a:ext uri="{FF2B5EF4-FFF2-40B4-BE49-F238E27FC236}">
                    <a16:creationId xmlns:a16="http://schemas.microsoft.com/office/drawing/2014/main" id="{D8765D23-13EC-BC40-A771-A8CE92206A39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45" name="Straight Connector 9">
                <a:extLst>
                  <a:ext uri="{FF2B5EF4-FFF2-40B4-BE49-F238E27FC236}">
                    <a16:creationId xmlns:a16="http://schemas.microsoft.com/office/drawing/2014/main" id="{6DBC117F-A561-E641-B39D-C160821309F8}"/>
                  </a:ext>
                </a:extLst>
              </p:cNvPr>
              <p:cNvCxnSpPr>
                <a:stCxn id="43" idx="7"/>
                <a:endCxn id="4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10">
                <a:extLst>
                  <a:ext uri="{FF2B5EF4-FFF2-40B4-BE49-F238E27FC236}">
                    <a16:creationId xmlns:a16="http://schemas.microsoft.com/office/drawing/2014/main" id="{4212596D-9AB7-614B-BE92-D22420AB8255}"/>
                  </a:ext>
                </a:extLst>
              </p:cNvPr>
              <p:cNvSpPr txBox="1"/>
              <p:nvPr/>
            </p:nvSpPr>
            <p:spPr>
              <a:xfrm>
                <a:off x="826194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47" name="Oval 15">
                <a:extLst>
                  <a:ext uri="{FF2B5EF4-FFF2-40B4-BE49-F238E27FC236}">
                    <a16:creationId xmlns:a16="http://schemas.microsoft.com/office/drawing/2014/main" id="{1CE0D09D-3A3C-5B46-BB44-D61BF5132804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48" name="Straight Connector 16">
                <a:extLst>
                  <a:ext uri="{FF2B5EF4-FFF2-40B4-BE49-F238E27FC236}">
                    <a16:creationId xmlns:a16="http://schemas.microsoft.com/office/drawing/2014/main" id="{A160E30B-6AC8-B54A-9B56-9CB0532A5225}"/>
                  </a:ext>
                </a:extLst>
              </p:cNvPr>
              <p:cNvCxnSpPr>
                <a:stCxn id="43" idx="5"/>
                <a:endCxn id="4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24">
                <a:extLst>
                  <a:ext uri="{FF2B5EF4-FFF2-40B4-BE49-F238E27FC236}">
                    <a16:creationId xmlns:a16="http://schemas.microsoft.com/office/drawing/2014/main" id="{0B7D4716-7776-894A-9E11-F39B7D6E36FD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50" name="Oval 25">
                <a:extLst>
                  <a:ext uri="{FF2B5EF4-FFF2-40B4-BE49-F238E27FC236}">
                    <a16:creationId xmlns:a16="http://schemas.microsoft.com/office/drawing/2014/main" id="{09056F91-4100-1D40-BEB8-DED4FB5AA605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51" name="Oval 26">
                <a:extLst>
                  <a:ext uri="{FF2B5EF4-FFF2-40B4-BE49-F238E27FC236}">
                    <a16:creationId xmlns:a16="http://schemas.microsoft.com/office/drawing/2014/main" id="{D0A7ACDB-60ED-BE4A-9F08-72896F78C2A1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52" name="Oval 27">
                <a:extLst>
                  <a:ext uri="{FF2B5EF4-FFF2-40B4-BE49-F238E27FC236}">
                    <a16:creationId xmlns:a16="http://schemas.microsoft.com/office/drawing/2014/main" id="{4EE23BAA-4D67-E546-B60C-809D63CB32DA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53" name="Straight Connector 28">
                <a:extLst>
                  <a:ext uri="{FF2B5EF4-FFF2-40B4-BE49-F238E27FC236}">
                    <a16:creationId xmlns:a16="http://schemas.microsoft.com/office/drawing/2014/main" id="{8B330192-7C06-BA4A-970F-2A5F56E09980}"/>
                  </a:ext>
                </a:extLst>
              </p:cNvPr>
              <p:cNvCxnSpPr>
                <a:stCxn id="50" idx="5"/>
                <a:endCxn id="5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31">
                <a:extLst>
                  <a:ext uri="{FF2B5EF4-FFF2-40B4-BE49-F238E27FC236}">
                    <a16:creationId xmlns:a16="http://schemas.microsoft.com/office/drawing/2014/main" id="{705CD70D-13F9-9B4B-B915-1C76D17F173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12382" y="4037907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34">
                <a:extLst>
                  <a:ext uri="{FF2B5EF4-FFF2-40B4-BE49-F238E27FC236}">
                    <a16:creationId xmlns:a16="http://schemas.microsoft.com/office/drawing/2014/main" id="{BFEC07BE-F987-D540-9405-E1377D025866}"/>
                  </a:ext>
                </a:extLst>
              </p:cNvPr>
              <p:cNvCxnSpPr>
                <a:cxnSpLocks/>
                <a:stCxn id="44" idx="6"/>
                <a:endCxn id="41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40">
                <a:extLst>
                  <a:ext uri="{FF2B5EF4-FFF2-40B4-BE49-F238E27FC236}">
                    <a16:creationId xmlns:a16="http://schemas.microsoft.com/office/drawing/2014/main" id="{9CC2186C-4F20-4048-851E-4345E002C107}"/>
                  </a:ext>
                </a:extLst>
              </p:cNvPr>
              <p:cNvCxnSpPr>
                <a:stCxn id="44" idx="4"/>
                <a:endCxn id="4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TextBox 48">
                <a:extLst>
                  <a:ext uri="{FF2B5EF4-FFF2-40B4-BE49-F238E27FC236}">
                    <a16:creationId xmlns:a16="http://schemas.microsoft.com/office/drawing/2014/main" id="{564A76DC-0034-0541-A69C-F0E10C22C8F0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59" name="TextBox 49">
                <a:extLst>
                  <a:ext uri="{FF2B5EF4-FFF2-40B4-BE49-F238E27FC236}">
                    <a16:creationId xmlns:a16="http://schemas.microsoft.com/office/drawing/2014/main" id="{7EB0E238-D75B-F94F-9836-8EEEC85E12EB}"/>
                  </a:ext>
                </a:extLst>
              </p:cNvPr>
              <p:cNvSpPr txBox="1"/>
              <p:nvPr/>
            </p:nvSpPr>
            <p:spPr>
              <a:xfrm>
                <a:off x="1789566" y="20682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60" name="TextBox 53">
                <a:extLst>
                  <a:ext uri="{FF2B5EF4-FFF2-40B4-BE49-F238E27FC236}">
                    <a16:creationId xmlns:a16="http://schemas.microsoft.com/office/drawing/2014/main" id="{F48A6C9C-9825-E943-BB61-1D01D174AB43}"/>
                  </a:ext>
                </a:extLst>
              </p:cNvPr>
              <p:cNvSpPr txBox="1"/>
              <p:nvPr/>
            </p:nvSpPr>
            <p:spPr>
              <a:xfrm>
                <a:off x="1944906" y="355228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61" name="TextBox 54">
                <a:extLst>
                  <a:ext uri="{FF2B5EF4-FFF2-40B4-BE49-F238E27FC236}">
                    <a16:creationId xmlns:a16="http://schemas.microsoft.com/office/drawing/2014/main" id="{8CC3D2C0-4E45-D04B-B856-A04BA9863C95}"/>
                  </a:ext>
                </a:extLst>
              </p:cNvPr>
              <p:cNvSpPr txBox="1"/>
              <p:nvPr/>
            </p:nvSpPr>
            <p:spPr>
              <a:xfrm>
                <a:off x="2779913" y="20682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 dirty="0"/>
                  <a:t> (</a:t>
                </a:r>
                <a:r>
                  <a:rPr lang="en-US" altLang="zh-TW" b="1" dirty="0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 dirty="0"/>
                  <a:t>)</a:t>
                </a:r>
              </a:p>
            </p:txBody>
          </p:sp>
          <p:sp>
            <p:nvSpPr>
              <p:cNvPr id="62" name="TextBox 55">
                <a:extLst>
                  <a:ext uri="{FF2B5EF4-FFF2-40B4-BE49-F238E27FC236}">
                    <a16:creationId xmlns:a16="http://schemas.microsoft.com/office/drawing/2014/main" id="{66A28D6B-F8EE-5549-BF61-8C10A9E0A5D4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63" name="TextBox 56">
                <a:extLst>
                  <a:ext uri="{FF2B5EF4-FFF2-40B4-BE49-F238E27FC236}">
                    <a16:creationId xmlns:a16="http://schemas.microsoft.com/office/drawing/2014/main" id="{E4E0E5AD-793C-1D41-B506-0F9728C529FD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64" name="Straight Connector 37">
                <a:extLst>
                  <a:ext uri="{FF2B5EF4-FFF2-40B4-BE49-F238E27FC236}">
                    <a16:creationId xmlns:a16="http://schemas.microsoft.com/office/drawing/2014/main" id="{4A2111A2-3176-974B-85C6-B21EED0BF253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43">
              <a:extLst>
                <a:ext uri="{FF2B5EF4-FFF2-40B4-BE49-F238E27FC236}">
                  <a16:creationId xmlns:a16="http://schemas.microsoft.com/office/drawing/2014/main" id="{E068A501-49BE-3E4B-A459-DD1B28A642E6}"/>
                </a:ext>
              </a:extLst>
            </p:cNvPr>
            <p:cNvCxnSpPr>
              <a:cxnSpLocks/>
              <a:stCxn id="50" idx="4"/>
              <a:endCxn id="5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54">
              <a:extLst>
                <a:ext uri="{FF2B5EF4-FFF2-40B4-BE49-F238E27FC236}">
                  <a16:creationId xmlns:a16="http://schemas.microsoft.com/office/drawing/2014/main" id="{BE22BF4F-E164-BB4E-A892-AF441D94A54F}"/>
                </a:ext>
              </a:extLst>
            </p:cNvPr>
            <p:cNvSpPr txBox="1"/>
            <p:nvPr/>
          </p:nvSpPr>
          <p:spPr>
            <a:xfrm>
              <a:off x="2987824" y="4913597"/>
              <a:ext cx="8178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altLang="zh-TW" b="1"/>
                <a:t> (</a:t>
              </a:r>
              <a:r>
                <a:rPr lang="en-US" altLang="zh-TW" b="1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altLang="zh-TW" b="1"/>
                <a:t>)</a:t>
              </a:r>
            </a:p>
          </p:txBody>
        </p:sp>
        <p:sp>
          <p:nvSpPr>
            <p:cNvPr id="41" name="Oval 25">
              <a:extLst>
                <a:ext uri="{FF2B5EF4-FFF2-40B4-BE49-F238E27FC236}">
                  <a16:creationId xmlns:a16="http://schemas.microsoft.com/office/drawing/2014/main" id="{2EBF17F7-0537-6044-A92C-D46AABEA7471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42" name="Straight Connector 34">
              <a:extLst>
                <a:ext uri="{FF2B5EF4-FFF2-40B4-BE49-F238E27FC236}">
                  <a16:creationId xmlns:a16="http://schemas.microsoft.com/office/drawing/2014/main" id="{57B89E27-7E5A-5D41-8237-0CCE1FEA3692}"/>
                </a:ext>
              </a:extLst>
            </p:cNvPr>
            <p:cNvCxnSpPr>
              <a:cxnSpLocks/>
              <a:stCxn id="41" idx="6"/>
              <a:endCxn id="5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rgbClr val="FFC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5867541"/>
      </p:ext>
    </p:extLst>
  </p:cSld>
  <p:clrMapOvr>
    <a:masterClrMapping/>
  </p:clrMapOvr>
  <p:transition advClick="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Select path </a:t>
            </a:r>
            <a:r>
              <a:rPr kumimoji="1" lang="en-US" altLang="zh-TW" dirty="0">
                <a:ea typeface="Cambria Math" panose="02040503050406030204" pitchFamily="18" charset="0"/>
              </a:rPr>
              <a:t>{A, </a:t>
            </a:r>
            <a:r>
              <a:rPr kumimoji="1"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B</a:t>
            </a:r>
            <a:r>
              <a:rPr kumimoji="1" lang="en-US" altLang="zh-TW" dirty="0">
                <a:ea typeface="Cambria Math" panose="02040503050406030204" pitchFamily="18" charset="0"/>
              </a:rPr>
              <a:t>}+{</a:t>
            </a:r>
            <a:r>
              <a:rPr kumimoji="1"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B</a:t>
            </a:r>
            <a:r>
              <a:rPr kumimoji="1" lang="en-US" altLang="zh-TW" dirty="0">
                <a:ea typeface="Cambria Math" panose="02040503050406030204" pitchFamily="18" charset="0"/>
              </a:rPr>
              <a:t>, C, E, F} since it has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 the smallest total weight (i.e., 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  <a:sym typeface="Wingdings" pitchFamily="2" charset="2"/>
              </a:rPr>
              <a:t>0.5+0.5=1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) for the third request</a:t>
            </a:r>
          </a:p>
          <a:p>
            <a:endParaRPr lang="en-US" altLang="zh-TW" dirty="0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Online 2-Segment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Requests </a:t>
            </a:r>
          </a:p>
          <a:p>
            <a:pPr algn="ctr"/>
            <a:r>
              <a:rPr lang="en-US" sz="1800" b="1" dirty="0"/>
              <a:t>(</a:t>
            </a:r>
            <a:r>
              <a:rPr lang="en-US" sz="1800" b="1" dirty="0" err="1"/>
              <a:t>src</a:t>
            </a:r>
            <a:r>
              <a:rPr lang="en-US" sz="1800" b="1" dirty="0"/>
              <a:t>, </a:t>
            </a:r>
            <a:r>
              <a:rPr lang="en-US" sz="1800" b="1" dirty="0" err="1"/>
              <a:t>dest</a:t>
            </a:r>
            <a:r>
              <a:rPr lang="en-US" sz="1800" b="1" dirty="0"/>
              <a:t>; demand)</a:t>
            </a:r>
            <a:r>
              <a:rPr lang="en-US" sz="1800" dirty="0"/>
              <a:t>:</a:t>
            </a:r>
          </a:p>
          <a:p>
            <a:pPr algn="ctr"/>
            <a:r>
              <a:rPr lang="en-US" altLang="zh-TW" sz="1800" b="1" dirty="0">
                <a:solidFill>
                  <a:srgbClr val="00B050"/>
                </a:solidFill>
              </a:rPr>
              <a:t>(A, F; 1)</a:t>
            </a:r>
            <a:endParaRPr lang="en-US" altLang="zh-TW" sz="1800" b="1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chemeClr val="accent4"/>
                </a:solidFill>
              </a:rPr>
              <a:t>(B, E; 1)</a:t>
            </a:r>
            <a:endParaRPr lang="en-US" altLang="zh-TW" sz="1800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rgbClr val="00B0F0"/>
                </a:solidFill>
              </a:rPr>
              <a:t>(A, F; 2)</a:t>
            </a:r>
            <a:endParaRPr lang="en-US" altLang="zh-TW" sz="1800" dirty="0">
              <a:solidFill>
                <a:srgbClr val="00B0F0"/>
              </a:solidFill>
            </a:endParaRPr>
          </a:p>
          <a:p>
            <a:pPr algn="ctr"/>
            <a:endParaRPr lang="en-US" sz="1800" dirty="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77853" y="394029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77852" y="4255846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L-Shape 30">
            <a:extLst>
              <a:ext uri="{FF2B5EF4-FFF2-40B4-BE49-F238E27FC236}">
                <a16:creationId xmlns:a16="http://schemas.microsoft.com/office/drawing/2014/main" id="{3E719F59-E306-F24B-9F42-0D41E5BD3FE9}"/>
              </a:ext>
            </a:extLst>
          </p:cNvPr>
          <p:cNvSpPr/>
          <p:nvPr/>
        </p:nvSpPr>
        <p:spPr>
          <a:xfrm rot="18900000">
            <a:off x="6385335" y="4550240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2957DAB6-633E-F742-A932-28197EF4E025}"/>
              </a:ext>
            </a:extLst>
          </p:cNvPr>
          <p:cNvGrpSpPr/>
          <p:nvPr/>
        </p:nvGrpSpPr>
        <p:grpSpPr>
          <a:xfrm>
            <a:off x="539552" y="3429000"/>
            <a:ext cx="4760782" cy="3241599"/>
            <a:chOff x="539552" y="3429000"/>
            <a:chExt cx="4760782" cy="3241599"/>
          </a:xfrm>
        </p:grpSpPr>
        <p:grpSp>
          <p:nvGrpSpPr>
            <p:cNvPr id="127" name="群組 126">
              <a:extLst>
                <a:ext uri="{FF2B5EF4-FFF2-40B4-BE49-F238E27FC236}">
                  <a16:creationId xmlns:a16="http://schemas.microsoft.com/office/drawing/2014/main" id="{41FC6EE6-8F6D-4D4F-A925-D82F9F208A3F}"/>
                </a:ext>
              </a:extLst>
            </p:cNvPr>
            <p:cNvGrpSpPr/>
            <p:nvPr/>
          </p:nvGrpSpPr>
          <p:grpSpPr>
            <a:xfrm>
              <a:off x="539552" y="3429000"/>
              <a:ext cx="4760782" cy="3241599"/>
              <a:chOff x="539552" y="3429000"/>
              <a:chExt cx="4760782" cy="3241599"/>
            </a:xfrm>
          </p:grpSpPr>
          <p:grpSp>
            <p:nvGrpSpPr>
              <p:cNvPr id="128" name="群組 127">
                <a:extLst>
                  <a:ext uri="{FF2B5EF4-FFF2-40B4-BE49-F238E27FC236}">
                    <a16:creationId xmlns:a16="http://schemas.microsoft.com/office/drawing/2014/main" id="{5F1C051D-6E7D-3148-B8F8-9DAEDBCBF017}"/>
                  </a:ext>
                </a:extLst>
              </p:cNvPr>
              <p:cNvGrpSpPr/>
              <p:nvPr/>
            </p:nvGrpSpPr>
            <p:grpSpPr>
              <a:xfrm>
                <a:off x="539552" y="3429000"/>
                <a:ext cx="4760782" cy="3241599"/>
                <a:chOff x="398119" y="2068265"/>
                <a:chExt cx="4760782" cy="3241599"/>
              </a:xfrm>
            </p:grpSpPr>
            <p:sp>
              <p:nvSpPr>
                <p:cNvPr id="133" name="Oval 7">
                  <a:extLst>
                    <a:ext uri="{FF2B5EF4-FFF2-40B4-BE49-F238E27FC236}">
                      <a16:creationId xmlns:a16="http://schemas.microsoft.com/office/drawing/2014/main" id="{C905CDA2-89E4-0F49-B05B-32050233B9DA}"/>
                    </a:ext>
                  </a:extLst>
                </p:cNvPr>
                <p:cNvSpPr/>
                <p:nvPr/>
              </p:nvSpPr>
              <p:spPr>
                <a:xfrm>
                  <a:off x="398119" y="3444372"/>
                  <a:ext cx="570155" cy="570155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/>
                    <a:t>A</a:t>
                  </a:r>
                </a:p>
              </p:txBody>
            </p:sp>
            <p:sp>
              <p:nvSpPr>
                <p:cNvPr id="134" name="Oval 8">
                  <a:extLst>
                    <a:ext uri="{FF2B5EF4-FFF2-40B4-BE49-F238E27FC236}">
                      <a16:creationId xmlns:a16="http://schemas.microsoft.com/office/drawing/2014/main" id="{158A2153-61D3-E243-BD3E-5080125A3A68}"/>
                    </a:ext>
                  </a:extLst>
                </p:cNvPr>
                <p:cNvSpPr/>
                <p:nvPr/>
              </p:nvSpPr>
              <p:spPr>
                <a:xfrm>
                  <a:off x="1452954" y="2503238"/>
                  <a:ext cx="570155" cy="570155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/>
                    <a:t>B</a:t>
                  </a:r>
                </a:p>
              </p:txBody>
            </p:sp>
            <p:cxnSp>
              <p:nvCxnSpPr>
                <p:cNvPr id="135" name="Straight Connector 9">
                  <a:extLst>
                    <a:ext uri="{FF2B5EF4-FFF2-40B4-BE49-F238E27FC236}">
                      <a16:creationId xmlns:a16="http://schemas.microsoft.com/office/drawing/2014/main" id="{4E2C6447-FB58-9C45-9B7B-C3C6CAB2140F}"/>
                    </a:ext>
                  </a:extLst>
                </p:cNvPr>
                <p:cNvCxnSpPr>
                  <a:stCxn id="133" idx="7"/>
                  <a:endCxn id="134" idx="3"/>
                </p:cNvCxnSpPr>
                <p:nvPr/>
              </p:nvCxnSpPr>
              <p:spPr>
                <a:xfrm flipV="1">
                  <a:off x="884777" y="2989896"/>
                  <a:ext cx="651674" cy="537973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6" name="TextBox 10">
                  <a:extLst>
                    <a:ext uri="{FF2B5EF4-FFF2-40B4-BE49-F238E27FC236}">
                      <a16:creationId xmlns:a16="http://schemas.microsoft.com/office/drawing/2014/main" id="{C4728EF8-D12A-7B42-BCE3-B7445B89B867}"/>
                    </a:ext>
                  </a:extLst>
                </p:cNvPr>
                <p:cNvSpPr txBox="1"/>
                <p:nvPr/>
              </p:nvSpPr>
              <p:spPr>
                <a:xfrm>
                  <a:off x="595362" y="2847771"/>
                  <a:ext cx="81785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TW" b="1">
                      <a:ln>
                        <a:solidFill>
                          <a:schemeClr val="tx1"/>
                        </a:solidFill>
                      </a:ln>
                      <a:solidFill>
                        <a:schemeClr val="accent1"/>
                      </a:solidFill>
                    </a:rPr>
                    <a:t>2</a:t>
                  </a:r>
                  <a:r>
                    <a:rPr lang="en-US" altLang="zh-TW" b="1"/>
                    <a:t> (</a:t>
                  </a:r>
                  <a:r>
                    <a:rPr lang="en-US" altLang="zh-TW" b="1">
                      <a:ln>
                        <a:solidFill>
                          <a:schemeClr val="accent1"/>
                        </a:solidFill>
                      </a:ln>
                      <a:solidFill>
                        <a:schemeClr val="accent5"/>
                      </a:solidFill>
                    </a:rPr>
                    <a:t>2</a:t>
                  </a:r>
                  <a:r>
                    <a:rPr lang="en-US" altLang="zh-TW" b="1"/>
                    <a:t>)</a:t>
                  </a:r>
                </a:p>
              </p:txBody>
            </p:sp>
            <p:sp>
              <p:nvSpPr>
                <p:cNvPr id="137" name="Oval 15">
                  <a:extLst>
                    <a:ext uri="{FF2B5EF4-FFF2-40B4-BE49-F238E27FC236}">
                      <a16:creationId xmlns:a16="http://schemas.microsoft.com/office/drawing/2014/main" id="{61B3C47C-56DD-B24B-A287-319D693D8597}"/>
                    </a:ext>
                  </a:extLst>
                </p:cNvPr>
                <p:cNvSpPr/>
                <p:nvPr/>
              </p:nvSpPr>
              <p:spPr>
                <a:xfrm>
                  <a:off x="1452953" y="4529862"/>
                  <a:ext cx="570155" cy="570155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/>
                    <a:t>C</a:t>
                  </a:r>
                </a:p>
              </p:txBody>
            </p:sp>
            <p:cxnSp>
              <p:nvCxnSpPr>
                <p:cNvPr id="138" name="Straight Connector 16">
                  <a:extLst>
                    <a:ext uri="{FF2B5EF4-FFF2-40B4-BE49-F238E27FC236}">
                      <a16:creationId xmlns:a16="http://schemas.microsoft.com/office/drawing/2014/main" id="{B372D111-1EDB-A444-A235-B0686DC5AF1F}"/>
                    </a:ext>
                  </a:extLst>
                </p:cNvPr>
                <p:cNvCxnSpPr>
                  <a:stCxn id="133" idx="5"/>
                  <a:endCxn id="137" idx="1"/>
                </p:cNvCxnSpPr>
                <p:nvPr/>
              </p:nvCxnSpPr>
              <p:spPr>
                <a:xfrm>
                  <a:off x="884777" y="3931030"/>
                  <a:ext cx="651673" cy="682329"/>
                </a:xfrm>
                <a:prstGeom prst="line">
                  <a:avLst/>
                </a:prstGeom>
                <a:ln w="38100">
                  <a:solidFill>
                    <a:srgbClr val="00B05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9" name="TextBox 24">
                  <a:extLst>
                    <a:ext uri="{FF2B5EF4-FFF2-40B4-BE49-F238E27FC236}">
                      <a16:creationId xmlns:a16="http://schemas.microsoft.com/office/drawing/2014/main" id="{C9CEE210-82C2-5246-8BDA-EA1834FF2701}"/>
                    </a:ext>
                  </a:extLst>
                </p:cNvPr>
                <p:cNvSpPr txBox="1"/>
                <p:nvPr/>
              </p:nvSpPr>
              <p:spPr>
                <a:xfrm>
                  <a:off x="492561" y="4225165"/>
                  <a:ext cx="81785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TW" b="1">
                      <a:ln>
                        <a:solidFill>
                          <a:schemeClr val="tx1"/>
                        </a:solidFill>
                      </a:ln>
                      <a:solidFill>
                        <a:schemeClr val="accent1"/>
                      </a:solidFill>
                    </a:rPr>
                    <a:t>1</a:t>
                  </a:r>
                  <a:r>
                    <a:rPr lang="en-US" altLang="zh-TW" b="1"/>
                    <a:t> (</a:t>
                  </a:r>
                  <a:r>
                    <a:rPr lang="en-US" altLang="zh-TW" b="1">
                      <a:ln>
                        <a:solidFill>
                          <a:schemeClr val="accent1"/>
                        </a:solidFill>
                      </a:ln>
                      <a:solidFill>
                        <a:schemeClr val="accent5"/>
                      </a:solidFill>
                    </a:rPr>
                    <a:t>1</a:t>
                  </a:r>
                  <a:r>
                    <a:rPr lang="en-US" altLang="zh-TW" b="1"/>
                    <a:t>)</a:t>
                  </a:r>
                </a:p>
              </p:txBody>
            </p:sp>
            <p:sp>
              <p:nvSpPr>
                <p:cNvPr id="140" name="Oval 25">
                  <a:extLst>
                    <a:ext uri="{FF2B5EF4-FFF2-40B4-BE49-F238E27FC236}">
                      <a16:creationId xmlns:a16="http://schemas.microsoft.com/office/drawing/2014/main" id="{58CA8029-E7D5-604E-B1DD-34AF769B711C}"/>
                    </a:ext>
                  </a:extLst>
                </p:cNvPr>
                <p:cNvSpPr/>
                <p:nvPr/>
              </p:nvSpPr>
              <p:spPr>
                <a:xfrm>
                  <a:off x="3379368" y="2503237"/>
                  <a:ext cx="570155" cy="570155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/>
                    <a:t>D</a:t>
                  </a:r>
                </a:p>
              </p:txBody>
            </p:sp>
            <p:sp>
              <p:nvSpPr>
                <p:cNvPr id="141" name="Oval 26">
                  <a:extLst>
                    <a:ext uri="{FF2B5EF4-FFF2-40B4-BE49-F238E27FC236}">
                      <a16:creationId xmlns:a16="http://schemas.microsoft.com/office/drawing/2014/main" id="{3D195390-1629-F946-8745-95FF815F3B90}"/>
                    </a:ext>
                  </a:extLst>
                </p:cNvPr>
                <p:cNvSpPr/>
                <p:nvPr/>
              </p:nvSpPr>
              <p:spPr>
                <a:xfrm>
                  <a:off x="3379368" y="4530371"/>
                  <a:ext cx="570155" cy="570155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/>
                    <a:t>E</a:t>
                  </a:r>
                </a:p>
              </p:txBody>
            </p:sp>
            <p:sp>
              <p:nvSpPr>
                <p:cNvPr id="142" name="Oval 27">
                  <a:extLst>
                    <a:ext uri="{FF2B5EF4-FFF2-40B4-BE49-F238E27FC236}">
                      <a16:creationId xmlns:a16="http://schemas.microsoft.com/office/drawing/2014/main" id="{BF7FDCCC-EA27-114C-A5D0-7FACCA52FC51}"/>
                    </a:ext>
                  </a:extLst>
                </p:cNvPr>
                <p:cNvSpPr/>
                <p:nvPr/>
              </p:nvSpPr>
              <p:spPr>
                <a:xfrm>
                  <a:off x="4588746" y="3504564"/>
                  <a:ext cx="570155" cy="570155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/>
                    <a:t>F</a:t>
                  </a:r>
                </a:p>
              </p:txBody>
            </p:sp>
            <p:cxnSp>
              <p:nvCxnSpPr>
                <p:cNvPr id="143" name="Straight Connector 28">
                  <a:extLst>
                    <a:ext uri="{FF2B5EF4-FFF2-40B4-BE49-F238E27FC236}">
                      <a16:creationId xmlns:a16="http://schemas.microsoft.com/office/drawing/2014/main" id="{8C63F6FC-DF72-BA49-9AEE-9F783B82331B}"/>
                    </a:ext>
                  </a:extLst>
                </p:cNvPr>
                <p:cNvCxnSpPr>
                  <a:stCxn id="140" idx="5"/>
                  <a:endCxn id="142" idx="1"/>
                </p:cNvCxnSpPr>
                <p:nvPr/>
              </p:nvCxnSpPr>
              <p:spPr>
                <a:xfrm>
                  <a:off x="3866026" y="2989895"/>
                  <a:ext cx="806217" cy="598166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31">
                  <a:extLst>
                    <a:ext uri="{FF2B5EF4-FFF2-40B4-BE49-F238E27FC236}">
                      <a16:creationId xmlns:a16="http://schemas.microsoft.com/office/drawing/2014/main" id="{95184B30-F965-C14C-B86D-274515059C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912382" y="4037907"/>
                  <a:ext cx="806217" cy="622646"/>
                </a:xfrm>
                <a:prstGeom prst="line">
                  <a:avLst/>
                </a:prstGeom>
                <a:ln w="38100">
                  <a:solidFill>
                    <a:srgbClr val="00B05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34">
                  <a:extLst>
                    <a:ext uri="{FF2B5EF4-FFF2-40B4-BE49-F238E27FC236}">
                      <a16:creationId xmlns:a16="http://schemas.microsoft.com/office/drawing/2014/main" id="{24B21F20-3AB4-6B4E-A789-09B77D124C2D}"/>
                    </a:ext>
                  </a:extLst>
                </p:cNvPr>
                <p:cNvCxnSpPr>
                  <a:cxnSpLocks/>
                  <a:stCxn id="134" idx="6"/>
                  <a:endCxn id="131" idx="2"/>
                </p:cNvCxnSpPr>
                <p:nvPr/>
              </p:nvCxnSpPr>
              <p:spPr>
                <a:xfrm flipV="1">
                  <a:off x="2023109" y="2787775"/>
                  <a:ext cx="393052" cy="541"/>
                </a:xfrm>
                <a:prstGeom prst="line">
                  <a:avLst/>
                </a:prstGeom>
                <a:ln w="38100">
                  <a:solidFill>
                    <a:srgbClr val="FFC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37">
                  <a:extLst>
                    <a:ext uri="{FF2B5EF4-FFF2-40B4-BE49-F238E27FC236}">
                      <a16:creationId xmlns:a16="http://schemas.microsoft.com/office/drawing/2014/main" id="{8F3331B1-491C-2344-B5F2-CB6E502D7DE7}"/>
                    </a:ext>
                  </a:extLst>
                </p:cNvPr>
                <p:cNvCxnSpPr>
                  <a:stCxn id="137" idx="6"/>
                  <a:endCxn id="141" idx="2"/>
                </p:cNvCxnSpPr>
                <p:nvPr/>
              </p:nvCxnSpPr>
              <p:spPr>
                <a:xfrm>
                  <a:off x="2023108" y="4814940"/>
                  <a:ext cx="1356260" cy="509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40">
                  <a:extLst>
                    <a:ext uri="{FF2B5EF4-FFF2-40B4-BE49-F238E27FC236}">
                      <a16:creationId xmlns:a16="http://schemas.microsoft.com/office/drawing/2014/main" id="{7D36447C-8A5A-CB4A-88C3-C77D8C76D84A}"/>
                    </a:ext>
                  </a:extLst>
                </p:cNvPr>
                <p:cNvCxnSpPr>
                  <a:stCxn id="134" idx="4"/>
                  <a:endCxn id="137" idx="0"/>
                </p:cNvCxnSpPr>
                <p:nvPr/>
              </p:nvCxnSpPr>
              <p:spPr>
                <a:xfrm flipH="1">
                  <a:off x="1738031" y="3073393"/>
                  <a:ext cx="1" cy="1456469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8" name="TextBox 48">
                  <a:extLst>
                    <a:ext uri="{FF2B5EF4-FFF2-40B4-BE49-F238E27FC236}">
                      <a16:creationId xmlns:a16="http://schemas.microsoft.com/office/drawing/2014/main" id="{97BC6DE4-7CB6-E248-B841-7CAD43A072E8}"/>
                    </a:ext>
                  </a:extLst>
                </p:cNvPr>
                <p:cNvSpPr txBox="1"/>
                <p:nvPr/>
              </p:nvSpPr>
              <p:spPr>
                <a:xfrm>
                  <a:off x="2238113" y="4848199"/>
                  <a:ext cx="81785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b="1">
                      <a:ln>
                        <a:solidFill>
                          <a:schemeClr val="tx1"/>
                        </a:solidFill>
                      </a:ln>
                      <a:solidFill>
                        <a:schemeClr val="accent1"/>
                      </a:solidFill>
                    </a:rPr>
                    <a:t>3</a:t>
                  </a:r>
                  <a:r>
                    <a:rPr lang="en-US" b="1"/>
                    <a:t> (</a:t>
                  </a:r>
                  <a:r>
                    <a:rPr lang="en-US" b="1">
                      <a:ln>
                        <a:solidFill>
                          <a:schemeClr val="accent1"/>
                        </a:solidFill>
                      </a:ln>
                      <a:solidFill>
                        <a:schemeClr val="accent5"/>
                      </a:solidFill>
                    </a:rPr>
                    <a:t>3</a:t>
                  </a:r>
                  <a:r>
                    <a:rPr lang="en-US" b="1"/>
                    <a:t>)</a:t>
                  </a:r>
                </a:p>
              </p:txBody>
            </p:sp>
            <p:sp>
              <p:nvSpPr>
                <p:cNvPr id="149" name="TextBox 49">
                  <a:extLst>
                    <a:ext uri="{FF2B5EF4-FFF2-40B4-BE49-F238E27FC236}">
                      <a16:creationId xmlns:a16="http://schemas.microsoft.com/office/drawing/2014/main" id="{6016E37A-BEEC-DC48-8AF9-C9EED438C8A6}"/>
                    </a:ext>
                  </a:extLst>
                </p:cNvPr>
                <p:cNvSpPr txBox="1"/>
                <p:nvPr/>
              </p:nvSpPr>
              <p:spPr>
                <a:xfrm>
                  <a:off x="1789566" y="2068265"/>
                  <a:ext cx="817853" cy="8309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TW" b="1" dirty="0">
                      <a:ln>
                        <a:solidFill>
                          <a:schemeClr val="tx1"/>
                        </a:solidFill>
                      </a:ln>
                      <a:solidFill>
                        <a:schemeClr val="accent1"/>
                      </a:solidFill>
                    </a:rPr>
                    <a:t>1</a:t>
                  </a:r>
                  <a:r>
                    <a:rPr lang="en-US" altLang="zh-TW" b="1" dirty="0"/>
                    <a:t> (</a:t>
                  </a:r>
                  <a:r>
                    <a:rPr lang="en-US" altLang="zh-TW" b="1" dirty="0">
                      <a:ln>
                        <a:solidFill>
                          <a:schemeClr val="accent1"/>
                        </a:solidFill>
                      </a:ln>
                      <a:solidFill>
                        <a:schemeClr val="accent5"/>
                      </a:solidFill>
                    </a:rPr>
                    <a:t>1</a:t>
                  </a:r>
                  <a:r>
                    <a:rPr lang="en-US" altLang="zh-TW" b="1" dirty="0"/>
                    <a:t>)</a:t>
                  </a:r>
                </a:p>
                <a:p>
                  <a:pPr algn="ctr"/>
                  <a:endParaRPr lang="en-US" altLang="zh-TW" b="1" dirty="0"/>
                </a:p>
              </p:txBody>
            </p:sp>
            <p:sp>
              <p:nvSpPr>
                <p:cNvPr id="150" name="TextBox 53">
                  <a:extLst>
                    <a:ext uri="{FF2B5EF4-FFF2-40B4-BE49-F238E27FC236}">
                      <a16:creationId xmlns:a16="http://schemas.microsoft.com/office/drawing/2014/main" id="{EC15A3FC-43FE-444C-BFBA-BAE821D3EFA7}"/>
                    </a:ext>
                  </a:extLst>
                </p:cNvPr>
                <p:cNvSpPr txBox="1"/>
                <p:nvPr/>
              </p:nvSpPr>
              <p:spPr>
                <a:xfrm>
                  <a:off x="1714074" y="3552287"/>
                  <a:ext cx="81785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b="1">
                      <a:ln>
                        <a:solidFill>
                          <a:schemeClr val="tx1"/>
                        </a:solidFill>
                      </a:ln>
                      <a:solidFill>
                        <a:schemeClr val="accent1"/>
                      </a:solidFill>
                    </a:rPr>
                    <a:t>2</a:t>
                  </a:r>
                  <a:r>
                    <a:rPr lang="en-US" b="1"/>
                    <a:t> (</a:t>
                  </a:r>
                  <a:r>
                    <a:rPr lang="en-US" b="1">
                      <a:ln>
                        <a:solidFill>
                          <a:schemeClr val="accent1"/>
                        </a:solidFill>
                      </a:ln>
                      <a:solidFill>
                        <a:schemeClr val="accent5"/>
                      </a:solidFill>
                    </a:rPr>
                    <a:t>2</a:t>
                  </a:r>
                  <a:r>
                    <a:rPr lang="en-US" b="1"/>
                    <a:t>)</a:t>
                  </a:r>
                </a:p>
              </p:txBody>
            </p:sp>
            <p:sp>
              <p:nvSpPr>
                <p:cNvPr id="151" name="TextBox 54">
                  <a:extLst>
                    <a:ext uri="{FF2B5EF4-FFF2-40B4-BE49-F238E27FC236}">
                      <a16:creationId xmlns:a16="http://schemas.microsoft.com/office/drawing/2014/main" id="{FD217F64-108E-CC47-B02C-8C0683E59B32}"/>
                    </a:ext>
                  </a:extLst>
                </p:cNvPr>
                <p:cNvSpPr txBox="1"/>
                <p:nvPr/>
              </p:nvSpPr>
              <p:spPr>
                <a:xfrm>
                  <a:off x="2779913" y="2068265"/>
                  <a:ext cx="81785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TW" b="1" dirty="0">
                      <a:ln>
                        <a:solidFill>
                          <a:schemeClr val="tx1"/>
                        </a:solidFill>
                      </a:ln>
                      <a:solidFill>
                        <a:schemeClr val="accent1"/>
                      </a:solidFill>
                    </a:rPr>
                    <a:t>1</a:t>
                  </a:r>
                  <a:r>
                    <a:rPr lang="en-US" altLang="zh-TW" b="1" dirty="0"/>
                    <a:t> (</a:t>
                  </a:r>
                  <a:r>
                    <a:rPr lang="en-US" altLang="zh-TW" b="1" dirty="0">
                      <a:ln>
                        <a:solidFill>
                          <a:schemeClr val="accent1"/>
                        </a:solidFill>
                      </a:ln>
                      <a:solidFill>
                        <a:schemeClr val="accent5"/>
                      </a:solidFill>
                    </a:rPr>
                    <a:t>1</a:t>
                  </a:r>
                  <a:r>
                    <a:rPr lang="en-US" altLang="zh-TW" b="1" dirty="0"/>
                    <a:t>)</a:t>
                  </a:r>
                </a:p>
              </p:txBody>
            </p:sp>
            <p:sp>
              <p:nvSpPr>
                <p:cNvPr id="152" name="TextBox 55">
                  <a:extLst>
                    <a:ext uri="{FF2B5EF4-FFF2-40B4-BE49-F238E27FC236}">
                      <a16:creationId xmlns:a16="http://schemas.microsoft.com/office/drawing/2014/main" id="{77849519-5174-DA46-A7D9-9BB1C4485867}"/>
                    </a:ext>
                  </a:extLst>
                </p:cNvPr>
                <p:cNvSpPr txBox="1"/>
                <p:nvPr/>
              </p:nvSpPr>
              <p:spPr>
                <a:xfrm>
                  <a:off x="4188309" y="2962229"/>
                  <a:ext cx="31290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b="1"/>
                    <a:t>1</a:t>
                  </a:r>
                </a:p>
              </p:txBody>
            </p:sp>
            <p:sp>
              <p:nvSpPr>
                <p:cNvPr id="153" name="TextBox 56">
                  <a:extLst>
                    <a:ext uri="{FF2B5EF4-FFF2-40B4-BE49-F238E27FC236}">
                      <a16:creationId xmlns:a16="http://schemas.microsoft.com/office/drawing/2014/main" id="{66ADF65B-4933-D04F-81BF-E28BC3675260}"/>
                    </a:ext>
                  </a:extLst>
                </p:cNvPr>
                <p:cNvSpPr txBox="1"/>
                <p:nvPr/>
              </p:nvSpPr>
              <p:spPr>
                <a:xfrm>
                  <a:off x="4179819" y="4213138"/>
                  <a:ext cx="81785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TW" b="1">
                      <a:ln>
                        <a:solidFill>
                          <a:schemeClr val="tx1"/>
                        </a:solidFill>
                      </a:ln>
                      <a:solidFill>
                        <a:schemeClr val="accent1"/>
                      </a:solidFill>
                    </a:rPr>
                    <a:t>3</a:t>
                  </a:r>
                  <a:r>
                    <a:rPr lang="en-US" altLang="zh-TW" b="1"/>
                    <a:t> (</a:t>
                  </a:r>
                  <a:r>
                    <a:rPr lang="en-US" altLang="zh-TW" b="1">
                      <a:ln>
                        <a:solidFill>
                          <a:schemeClr val="accent1"/>
                        </a:solidFill>
                      </a:ln>
                      <a:solidFill>
                        <a:schemeClr val="accent5"/>
                      </a:solidFill>
                    </a:rPr>
                    <a:t>3</a:t>
                  </a:r>
                  <a:r>
                    <a:rPr lang="en-US" altLang="zh-TW" b="1"/>
                    <a:t>)</a:t>
                  </a:r>
                </a:p>
              </p:txBody>
            </p:sp>
            <p:cxnSp>
              <p:nvCxnSpPr>
                <p:cNvPr id="154" name="Straight Connector 37">
                  <a:extLst>
                    <a:ext uri="{FF2B5EF4-FFF2-40B4-BE49-F238E27FC236}">
                      <a16:creationId xmlns:a16="http://schemas.microsoft.com/office/drawing/2014/main" id="{0AE445F8-77A2-6F41-BFE1-3BE7DDA528AE}"/>
                    </a:ext>
                  </a:extLst>
                </p:cNvPr>
                <p:cNvCxnSpPr/>
                <p:nvPr/>
              </p:nvCxnSpPr>
              <p:spPr>
                <a:xfrm>
                  <a:off x="2033164" y="4889494"/>
                  <a:ext cx="1356260" cy="509"/>
                </a:xfrm>
                <a:prstGeom prst="line">
                  <a:avLst/>
                </a:prstGeom>
                <a:ln w="38100">
                  <a:solidFill>
                    <a:srgbClr val="00B05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9" name="Straight Connector 43">
                <a:extLst>
                  <a:ext uri="{FF2B5EF4-FFF2-40B4-BE49-F238E27FC236}">
                    <a16:creationId xmlns:a16="http://schemas.microsoft.com/office/drawing/2014/main" id="{D13EE4E2-A561-3C4C-A55C-4ECB8B473CA1}"/>
                  </a:ext>
                </a:extLst>
              </p:cNvPr>
              <p:cNvCxnSpPr>
                <a:cxnSpLocks/>
                <a:stCxn id="140" idx="4"/>
                <a:endCxn id="141" idx="0"/>
              </p:cNvCxnSpPr>
              <p:nvPr/>
            </p:nvCxnSpPr>
            <p:spPr>
              <a:xfrm>
                <a:off x="3805879" y="4434127"/>
                <a:ext cx="0" cy="1456979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TextBox 54">
                <a:extLst>
                  <a:ext uri="{FF2B5EF4-FFF2-40B4-BE49-F238E27FC236}">
                    <a16:creationId xmlns:a16="http://schemas.microsoft.com/office/drawing/2014/main" id="{38502005-58F7-1C4C-B839-7E965D0B42AD}"/>
                  </a:ext>
                </a:extLst>
              </p:cNvPr>
              <p:cNvSpPr txBox="1"/>
              <p:nvPr/>
            </p:nvSpPr>
            <p:spPr>
              <a:xfrm>
                <a:off x="2987824" y="4913597"/>
                <a:ext cx="817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  <a:p>
                <a:pPr algn="ctr"/>
                <a:endParaRPr lang="en-US" altLang="zh-TW" b="1"/>
              </a:p>
            </p:txBody>
          </p:sp>
          <p:sp>
            <p:nvSpPr>
              <p:cNvPr id="131" name="Oval 25">
                <a:extLst>
                  <a:ext uri="{FF2B5EF4-FFF2-40B4-BE49-F238E27FC236}">
                    <a16:creationId xmlns:a16="http://schemas.microsoft.com/office/drawing/2014/main" id="{A5C6F246-E0E9-F342-9097-24441B3344AD}"/>
                  </a:ext>
                </a:extLst>
              </p:cNvPr>
              <p:cNvSpPr/>
              <p:nvPr/>
            </p:nvSpPr>
            <p:spPr>
              <a:xfrm>
                <a:off x="2557594" y="386343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/>
                  <a:t>G</a:t>
                </a:r>
                <a:endParaRPr lang="en-US" sz="2400" b="1"/>
              </a:p>
            </p:txBody>
          </p:sp>
          <p:cxnSp>
            <p:nvCxnSpPr>
              <p:cNvPr id="132" name="Straight Connector 34">
                <a:extLst>
                  <a:ext uri="{FF2B5EF4-FFF2-40B4-BE49-F238E27FC236}">
                    <a16:creationId xmlns:a16="http://schemas.microsoft.com/office/drawing/2014/main" id="{3394590D-B32A-A24C-97D1-403DD81F19C6}"/>
                  </a:ext>
                </a:extLst>
              </p:cNvPr>
              <p:cNvCxnSpPr>
                <a:cxnSpLocks/>
                <a:stCxn id="131" idx="6"/>
                <a:endCxn id="140" idx="2"/>
              </p:cNvCxnSpPr>
              <p:nvPr/>
            </p:nvCxnSpPr>
            <p:spPr>
              <a:xfrm>
                <a:off x="3127749" y="4148510"/>
                <a:ext cx="393052" cy="540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5" name="Straight Connector 37">
              <a:extLst>
                <a:ext uri="{FF2B5EF4-FFF2-40B4-BE49-F238E27FC236}">
                  <a16:creationId xmlns:a16="http://schemas.microsoft.com/office/drawing/2014/main" id="{929B76C4-8E6F-984B-ADE2-4A3E61E94A3F}"/>
                </a:ext>
              </a:extLst>
            </p:cNvPr>
            <p:cNvCxnSpPr>
              <a:cxnSpLocks/>
              <a:stCxn id="141" idx="7"/>
              <a:endCxn id="142" idx="3"/>
            </p:cNvCxnSpPr>
            <p:nvPr/>
          </p:nvCxnSpPr>
          <p:spPr>
            <a:xfrm flipV="1">
              <a:off x="4007459" y="5351957"/>
              <a:ext cx="806217" cy="622646"/>
            </a:xfrm>
            <a:prstGeom prst="line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60120969"/>
      </p:ext>
    </p:extLst>
  </p:cSld>
  <p:clrMapOvr>
    <a:masterClrMapping/>
  </p:clrMapOvr>
  <p:transition advClick="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5"/>
            <a:ext cx="8119814" cy="4351338"/>
          </a:xfrm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Two shortest path have the same hops  Choose the path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  <a:sym typeface="Wingdings" pitchFamily="2" charset="2"/>
              </a:rPr>
              <a:t>with the smaller node ID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in sequence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Shortest path from A to D: </a:t>
            </a:r>
            <a:b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{A,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  <a:sym typeface="Wingdings" pitchFamily="2" charset="2"/>
              </a:rPr>
              <a:t>B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, G, D} vs {A,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  <a:sym typeface="Wingdings" pitchFamily="2" charset="2"/>
              </a:rPr>
              <a:t>C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, E, D}  choose {A,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  <a:sym typeface="Wingdings" pitchFamily="2" charset="2"/>
              </a:rPr>
              <a:t>B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, G, D}</a:t>
            </a:r>
          </a:p>
          <a:p>
            <a:endParaRPr lang="en-US" altLang="zh-TW" dirty="0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Breaking a Tie 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All-pair shortest paths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59F9A832-F8BE-CA47-943F-10AEBA5C972D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33C63D4B-F95C-3D43-B21D-0F910068D625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58" name="Oval 7">
                <a:extLst>
                  <a:ext uri="{FF2B5EF4-FFF2-40B4-BE49-F238E27FC236}">
                    <a16:creationId xmlns:a16="http://schemas.microsoft.com/office/drawing/2014/main" id="{FC22FC32-6E2B-1149-9156-F01181766E83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59" name="Oval 8">
                <a:extLst>
                  <a:ext uri="{FF2B5EF4-FFF2-40B4-BE49-F238E27FC236}">
                    <a16:creationId xmlns:a16="http://schemas.microsoft.com/office/drawing/2014/main" id="{BF043825-C5F6-B549-B6F9-11A737F68BBE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60" name="Straight Connector 9">
                <a:extLst>
                  <a:ext uri="{FF2B5EF4-FFF2-40B4-BE49-F238E27FC236}">
                    <a16:creationId xmlns:a16="http://schemas.microsoft.com/office/drawing/2014/main" id="{53BFAED8-6A54-F144-96C1-B1F6DCC16118}"/>
                  </a:ext>
                </a:extLst>
              </p:cNvPr>
              <p:cNvCxnSpPr>
                <a:stCxn id="58" idx="7"/>
                <a:endCxn id="59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10">
                <a:extLst>
                  <a:ext uri="{FF2B5EF4-FFF2-40B4-BE49-F238E27FC236}">
                    <a16:creationId xmlns:a16="http://schemas.microsoft.com/office/drawing/2014/main" id="{916EAF7C-6EAE-3043-822A-535FD5811DE1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62" name="Oval 15">
                <a:extLst>
                  <a:ext uri="{FF2B5EF4-FFF2-40B4-BE49-F238E27FC236}">
                    <a16:creationId xmlns:a16="http://schemas.microsoft.com/office/drawing/2014/main" id="{935E0424-6E9A-E749-9641-7C62F98307C2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63" name="Straight Connector 16">
                <a:extLst>
                  <a:ext uri="{FF2B5EF4-FFF2-40B4-BE49-F238E27FC236}">
                    <a16:creationId xmlns:a16="http://schemas.microsoft.com/office/drawing/2014/main" id="{010AA232-A2EA-D44B-BFF2-4BD8967974EB}"/>
                  </a:ext>
                </a:extLst>
              </p:cNvPr>
              <p:cNvCxnSpPr>
                <a:stCxn id="58" idx="5"/>
                <a:endCxn id="62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24">
                <a:extLst>
                  <a:ext uri="{FF2B5EF4-FFF2-40B4-BE49-F238E27FC236}">
                    <a16:creationId xmlns:a16="http://schemas.microsoft.com/office/drawing/2014/main" id="{70180CFB-E1B5-CE46-8A52-95B8F8BAE128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65" name="Oval 25">
                <a:extLst>
                  <a:ext uri="{FF2B5EF4-FFF2-40B4-BE49-F238E27FC236}">
                    <a16:creationId xmlns:a16="http://schemas.microsoft.com/office/drawing/2014/main" id="{6A77F308-1FF9-0749-B580-9C30F57CC26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66" name="Oval 26">
                <a:extLst>
                  <a:ext uri="{FF2B5EF4-FFF2-40B4-BE49-F238E27FC236}">
                    <a16:creationId xmlns:a16="http://schemas.microsoft.com/office/drawing/2014/main" id="{934FDA8B-19EC-8C47-B5FB-3497B4DCA4DA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67" name="Oval 27">
                <a:extLst>
                  <a:ext uri="{FF2B5EF4-FFF2-40B4-BE49-F238E27FC236}">
                    <a16:creationId xmlns:a16="http://schemas.microsoft.com/office/drawing/2014/main" id="{FABD64B9-14B8-524C-B0B4-FD8B89A6BBE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68" name="Straight Connector 28">
                <a:extLst>
                  <a:ext uri="{FF2B5EF4-FFF2-40B4-BE49-F238E27FC236}">
                    <a16:creationId xmlns:a16="http://schemas.microsoft.com/office/drawing/2014/main" id="{CA33585C-D2DE-4D44-9FA7-39FD8330F9DA}"/>
                  </a:ext>
                </a:extLst>
              </p:cNvPr>
              <p:cNvCxnSpPr>
                <a:stCxn id="65" idx="5"/>
                <a:endCxn id="67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31">
                <a:extLst>
                  <a:ext uri="{FF2B5EF4-FFF2-40B4-BE49-F238E27FC236}">
                    <a16:creationId xmlns:a16="http://schemas.microsoft.com/office/drawing/2014/main" id="{EE9C4345-1025-8B49-B91D-6CBC15F5750D}"/>
                  </a:ext>
                </a:extLst>
              </p:cNvPr>
              <p:cNvCxnSpPr>
                <a:stCxn id="66" idx="7"/>
                <a:endCxn id="67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34">
                <a:extLst>
                  <a:ext uri="{FF2B5EF4-FFF2-40B4-BE49-F238E27FC236}">
                    <a16:creationId xmlns:a16="http://schemas.microsoft.com/office/drawing/2014/main" id="{716BAB2E-3961-0747-921F-3473397FEE2F}"/>
                  </a:ext>
                </a:extLst>
              </p:cNvPr>
              <p:cNvCxnSpPr>
                <a:cxnSpLocks/>
                <a:stCxn id="59" idx="6"/>
                <a:endCxn id="33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37">
                <a:extLst>
                  <a:ext uri="{FF2B5EF4-FFF2-40B4-BE49-F238E27FC236}">
                    <a16:creationId xmlns:a16="http://schemas.microsoft.com/office/drawing/2014/main" id="{49FF0C5A-BF66-9645-B3BC-D5309E777E56}"/>
                  </a:ext>
                </a:extLst>
              </p:cNvPr>
              <p:cNvCxnSpPr>
                <a:stCxn id="62" idx="6"/>
                <a:endCxn id="66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40">
                <a:extLst>
                  <a:ext uri="{FF2B5EF4-FFF2-40B4-BE49-F238E27FC236}">
                    <a16:creationId xmlns:a16="http://schemas.microsoft.com/office/drawing/2014/main" id="{5B93248F-A7DC-6145-9BDF-4B198E5AA33B}"/>
                  </a:ext>
                </a:extLst>
              </p:cNvPr>
              <p:cNvCxnSpPr>
                <a:stCxn id="59" idx="4"/>
                <a:endCxn id="62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48">
                <a:extLst>
                  <a:ext uri="{FF2B5EF4-FFF2-40B4-BE49-F238E27FC236}">
                    <a16:creationId xmlns:a16="http://schemas.microsoft.com/office/drawing/2014/main" id="{FBF002A8-4B90-2E45-89CD-6FBBDD24B599}"/>
                  </a:ext>
                </a:extLst>
              </p:cNvPr>
              <p:cNvSpPr txBox="1"/>
              <p:nvPr/>
            </p:nvSpPr>
            <p:spPr>
              <a:xfrm>
                <a:off x="2468946" y="4848199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  <a:endParaRPr lang="en-US" b="1"/>
              </a:p>
            </p:txBody>
          </p:sp>
          <p:sp>
            <p:nvSpPr>
              <p:cNvPr id="74" name="TextBox 49">
                <a:extLst>
                  <a:ext uri="{FF2B5EF4-FFF2-40B4-BE49-F238E27FC236}">
                    <a16:creationId xmlns:a16="http://schemas.microsoft.com/office/drawing/2014/main" id="{4E124F86-7084-B845-BD6E-A10547B7B1F2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75" name="TextBox 53">
                <a:extLst>
                  <a:ext uri="{FF2B5EF4-FFF2-40B4-BE49-F238E27FC236}">
                    <a16:creationId xmlns:a16="http://schemas.microsoft.com/office/drawing/2014/main" id="{C9CB739F-636B-3841-BE29-FEFFB6EB206B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76" name="TextBox 54">
                <a:extLst>
                  <a:ext uri="{FF2B5EF4-FFF2-40B4-BE49-F238E27FC236}">
                    <a16:creationId xmlns:a16="http://schemas.microsoft.com/office/drawing/2014/main" id="{D4D61E26-ED4F-1048-82A5-2ABAE3B1AF3B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77" name="TextBox 55">
                <a:extLst>
                  <a:ext uri="{FF2B5EF4-FFF2-40B4-BE49-F238E27FC236}">
                    <a16:creationId xmlns:a16="http://schemas.microsoft.com/office/drawing/2014/main" id="{53073A9B-68F4-E34E-B6D3-C05CA53DC932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78" name="TextBox 56">
                <a:extLst>
                  <a:ext uri="{FF2B5EF4-FFF2-40B4-BE49-F238E27FC236}">
                    <a16:creationId xmlns:a16="http://schemas.microsoft.com/office/drawing/2014/main" id="{F1A08D54-389F-2F46-8897-AF25A613714D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31" name="Straight Connector 43">
              <a:extLst>
                <a:ext uri="{FF2B5EF4-FFF2-40B4-BE49-F238E27FC236}">
                  <a16:creationId xmlns:a16="http://schemas.microsoft.com/office/drawing/2014/main" id="{3C6D15A7-32BD-304C-85F1-D8774ABCAED1}"/>
                </a:ext>
              </a:extLst>
            </p:cNvPr>
            <p:cNvCxnSpPr>
              <a:cxnSpLocks/>
              <a:stCxn id="65" idx="4"/>
              <a:endCxn id="66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54">
              <a:extLst>
                <a:ext uri="{FF2B5EF4-FFF2-40B4-BE49-F238E27FC236}">
                  <a16:creationId xmlns:a16="http://schemas.microsoft.com/office/drawing/2014/main" id="{E325DFD1-41A2-3F44-9E71-1C00165F1669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33" name="Oval 25">
              <a:extLst>
                <a:ext uri="{FF2B5EF4-FFF2-40B4-BE49-F238E27FC236}">
                  <a16:creationId xmlns:a16="http://schemas.microsoft.com/office/drawing/2014/main" id="{BF77D3C2-EC16-F841-95B3-772D3FE4CB35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56" name="Straight Connector 34">
              <a:extLst>
                <a:ext uri="{FF2B5EF4-FFF2-40B4-BE49-F238E27FC236}">
                  <a16:creationId xmlns:a16="http://schemas.microsoft.com/office/drawing/2014/main" id="{8A8D61F9-66A0-4941-B967-B5B642AC3140}"/>
                </a:ext>
              </a:extLst>
            </p:cNvPr>
            <p:cNvCxnSpPr>
              <a:cxnSpLocks/>
              <a:stCxn id="33" idx="6"/>
              <a:endCxn id="65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6962194"/>
      </p:ext>
    </p:extLst>
  </p:cSld>
  <p:clrMapOvr>
    <a:masterClrMapping/>
  </p:clrMapOvr>
  <p:transition advClick="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556792"/>
            <a:ext cx="7886700" cy="4351338"/>
          </a:xfrm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Two 2-segment routing paths have the same total weight  Choose the path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  <a:sym typeface="Wingdings" pitchFamily="2" charset="2"/>
              </a:rPr>
              <a:t>with fewer hops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If they still have the same hops  Choose the path with the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  <a:sym typeface="Wingdings" pitchFamily="2" charset="2"/>
              </a:rPr>
              <a:t>smaller node ID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in sequence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Breaking a Tie 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Choosing 2-Segment Routing Path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59F9A832-F8BE-CA47-943F-10AEBA5C972D}"/>
              </a:ext>
            </a:extLst>
          </p:cNvPr>
          <p:cNvGrpSpPr/>
          <p:nvPr/>
        </p:nvGrpSpPr>
        <p:grpSpPr>
          <a:xfrm>
            <a:off x="171258" y="3212976"/>
            <a:ext cx="4760782" cy="3517234"/>
            <a:chOff x="539552" y="3429201"/>
            <a:chExt cx="4760782" cy="3517234"/>
          </a:xfrm>
        </p:grpSpPr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33C63D4B-F95C-3D43-B21D-0F910068D625}"/>
                </a:ext>
              </a:extLst>
            </p:cNvPr>
            <p:cNvGrpSpPr/>
            <p:nvPr/>
          </p:nvGrpSpPr>
          <p:grpSpPr>
            <a:xfrm>
              <a:off x="539552" y="3429201"/>
              <a:ext cx="4760782" cy="3517234"/>
              <a:chOff x="398119" y="2068466"/>
              <a:chExt cx="4760782" cy="3517234"/>
            </a:xfrm>
          </p:grpSpPr>
          <p:sp>
            <p:nvSpPr>
              <p:cNvPr id="58" name="Oval 7">
                <a:extLst>
                  <a:ext uri="{FF2B5EF4-FFF2-40B4-BE49-F238E27FC236}">
                    <a16:creationId xmlns:a16="http://schemas.microsoft.com/office/drawing/2014/main" id="{FC22FC32-6E2B-1149-9156-F01181766E83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59" name="Oval 8">
                <a:extLst>
                  <a:ext uri="{FF2B5EF4-FFF2-40B4-BE49-F238E27FC236}">
                    <a16:creationId xmlns:a16="http://schemas.microsoft.com/office/drawing/2014/main" id="{BF043825-C5F6-B549-B6F9-11A737F68BBE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60" name="Straight Connector 9">
                <a:extLst>
                  <a:ext uri="{FF2B5EF4-FFF2-40B4-BE49-F238E27FC236}">
                    <a16:creationId xmlns:a16="http://schemas.microsoft.com/office/drawing/2014/main" id="{53BFAED8-6A54-F144-96C1-B1F6DCC16118}"/>
                  </a:ext>
                </a:extLst>
              </p:cNvPr>
              <p:cNvCxnSpPr>
                <a:stCxn id="58" idx="7"/>
                <a:endCxn id="59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10">
                <a:extLst>
                  <a:ext uri="{FF2B5EF4-FFF2-40B4-BE49-F238E27FC236}">
                    <a16:creationId xmlns:a16="http://schemas.microsoft.com/office/drawing/2014/main" id="{916EAF7C-6EAE-3043-822A-535FD5811DE1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62" name="Oval 15">
                <a:extLst>
                  <a:ext uri="{FF2B5EF4-FFF2-40B4-BE49-F238E27FC236}">
                    <a16:creationId xmlns:a16="http://schemas.microsoft.com/office/drawing/2014/main" id="{935E0424-6E9A-E749-9641-7C62F98307C2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63" name="Straight Connector 16">
                <a:extLst>
                  <a:ext uri="{FF2B5EF4-FFF2-40B4-BE49-F238E27FC236}">
                    <a16:creationId xmlns:a16="http://schemas.microsoft.com/office/drawing/2014/main" id="{010AA232-A2EA-D44B-BFF2-4BD8967974EB}"/>
                  </a:ext>
                </a:extLst>
              </p:cNvPr>
              <p:cNvCxnSpPr>
                <a:stCxn id="58" idx="5"/>
                <a:endCxn id="62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24">
                <a:extLst>
                  <a:ext uri="{FF2B5EF4-FFF2-40B4-BE49-F238E27FC236}">
                    <a16:creationId xmlns:a16="http://schemas.microsoft.com/office/drawing/2014/main" id="{70180CFB-E1B5-CE46-8A52-95B8F8BAE128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65" name="Oval 25">
                <a:extLst>
                  <a:ext uri="{FF2B5EF4-FFF2-40B4-BE49-F238E27FC236}">
                    <a16:creationId xmlns:a16="http://schemas.microsoft.com/office/drawing/2014/main" id="{6A77F308-1FF9-0749-B580-9C30F57CC26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66" name="Oval 26">
                <a:extLst>
                  <a:ext uri="{FF2B5EF4-FFF2-40B4-BE49-F238E27FC236}">
                    <a16:creationId xmlns:a16="http://schemas.microsoft.com/office/drawing/2014/main" id="{934FDA8B-19EC-8C47-B5FB-3497B4DCA4DA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67" name="Oval 27">
                <a:extLst>
                  <a:ext uri="{FF2B5EF4-FFF2-40B4-BE49-F238E27FC236}">
                    <a16:creationId xmlns:a16="http://schemas.microsoft.com/office/drawing/2014/main" id="{FABD64B9-14B8-524C-B0B4-FD8B89A6BBE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68" name="Straight Connector 28">
                <a:extLst>
                  <a:ext uri="{FF2B5EF4-FFF2-40B4-BE49-F238E27FC236}">
                    <a16:creationId xmlns:a16="http://schemas.microsoft.com/office/drawing/2014/main" id="{CA33585C-D2DE-4D44-9FA7-39FD8330F9DA}"/>
                  </a:ext>
                </a:extLst>
              </p:cNvPr>
              <p:cNvCxnSpPr>
                <a:stCxn id="65" idx="5"/>
                <a:endCxn id="67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31">
                <a:extLst>
                  <a:ext uri="{FF2B5EF4-FFF2-40B4-BE49-F238E27FC236}">
                    <a16:creationId xmlns:a16="http://schemas.microsoft.com/office/drawing/2014/main" id="{EE9C4345-1025-8B49-B91D-6CBC15F5750D}"/>
                  </a:ext>
                </a:extLst>
              </p:cNvPr>
              <p:cNvCxnSpPr>
                <a:stCxn id="66" idx="7"/>
                <a:endCxn id="67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34">
                <a:extLst>
                  <a:ext uri="{FF2B5EF4-FFF2-40B4-BE49-F238E27FC236}">
                    <a16:creationId xmlns:a16="http://schemas.microsoft.com/office/drawing/2014/main" id="{716BAB2E-3961-0747-921F-3473397FEE2F}"/>
                  </a:ext>
                </a:extLst>
              </p:cNvPr>
              <p:cNvCxnSpPr>
                <a:cxnSpLocks/>
                <a:stCxn id="59" idx="7"/>
                <a:endCxn id="33" idx="2"/>
              </p:cNvCxnSpPr>
              <p:nvPr/>
            </p:nvCxnSpPr>
            <p:spPr>
              <a:xfrm flipV="1">
                <a:off x="1939612" y="2354838"/>
                <a:ext cx="462835" cy="231897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37">
                <a:extLst>
                  <a:ext uri="{FF2B5EF4-FFF2-40B4-BE49-F238E27FC236}">
                    <a16:creationId xmlns:a16="http://schemas.microsoft.com/office/drawing/2014/main" id="{49FF0C5A-BF66-9645-B3BC-D5309E777E56}"/>
                  </a:ext>
                </a:extLst>
              </p:cNvPr>
              <p:cNvCxnSpPr>
                <a:stCxn id="62" idx="6"/>
                <a:endCxn id="66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40">
                <a:extLst>
                  <a:ext uri="{FF2B5EF4-FFF2-40B4-BE49-F238E27FC236}">
                    <a16:creationId xmlns:a16="http://schemas.microsoft.com/office/drawing/2014/main" id="{5B93248F-A7DC-6145-9BDF-4B198E5AA33B}"/>
                  </a:ext>
                </a:extLst>
              </p:cNvPr>
              <p:cNvCxnSpPr>
                <a:stCxn id="59" idx="4"/>
                <a:endCxn id="62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48">
                <a:extLst>
                  <a:ext uri="{FF2B5EF4-FFF2-40B4-BE49-F238E27FC236}">
                    <a16:creationId xmlns:a16="http://schemas.microsoft.com/office/drawing/2014/main" id="{FBF002A8-4B90-2E45-89CD-6FBBDD24B599}"/>
                  </a:ext>
                </a:extLst>
              </p:cNvPr>
              <p:cNvSpPr txBox="1"/>
              <p:nvPr/>
            </p:nvSpPr>
            <p:spPr>
              <a:xfrm>
                <a:off x="1845014" y="5124035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/>
                  <a:t>3</a:t>
                </a:r>
                <a:endParaRPr lang="en-US" b="1" dirty="0"/>
              </a:p>
            </p:txBody>
          </p:sp>
          <p:sp>
            <p:nvSpPr>
              <p:cNvPr id="74" name="TextBox 49">
                <a:extLst>
                  <a:ext uri="{FF2B5EF4-FFF2-40B4-BE49-F238E27FC236}">
                    <a16:creationId xmlns:a16="http://schemas.microsoft.com/office/drawing/2014/main" id="{4E124F86-7084-B845-BD6E-A10547B7B1F2}"/>
                  </a:ext>
                </a:extLst>
              </p:cNvPr>
              <p:cNvSpPr txBox="1"/>
              <p:nvPr/>
            </p:nvSpPr>
            <p:spPr>
              <a:xfrm>
                <a:off x="1883158" y="206846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/>
                  <a:t>1</a:t>
                </a:r>
              </a:p>
            </p:txBody>
          </p:sp>
          <p:sp>
            <p:nvSpPr>
              <p:cNvPr id="75" name="TextBox 53">
                <a:extLst>
                  <a:ext uri="{FF2B5EF4-FFF2-40B4-BE49-F238E27FC236}">
                    <a16:creationId xmlns:a16="http://schemas.microsoft.com/office/drawing/2014/main" id="{C9CB739F-636B-3841-BE29-FEFFB6EB206B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76" name="TextBox 54">
                <a:extLst>
                  <a:ext uri="{FF2B5EF4-FFF2-40B4-BE49-F238E27FC236}">
                    <a16:creationId xmlns:a16="http://schemas.microsoft.com/office/drawing/2014/main" id="{D4D61E26-ED4F-1048-82A5-2ABAE3B1AF3B}"/>
                  </a:ext>
                </a:extLst>
              </p:cNvPr>
              <p:cNvSpPr txBox="1"/>
              <p:nvPr/>
            </p:nvSpPr>
            <p:spPr>
              <a:xfrm>
                <a:off x="3023180" y="206846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/>
                  <a:t>1</a:t>
                </a:r>
              </a:p>
            </p:txBody>
          </p:sp>
          <p:sp>
            <p:nvSpPr>
              <p:cNvPr id="77" name="TextBox 55">
                <a:extLst>
                  <a:ext uri="{FF2B5EF4-FFF2-40B4-BE49-F238E27FC236}">
                    <a16:creationId xmlns:a16="http://schemas.microsoft.com/office/drawing/2014/main" id="{53073A9B-68F4-E34E-B6D3-C05CA53DC932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78" name="TextBox 56">
                <a:extLst>
                  <a:ext uri="{FF2B5EF4-FFF2-40B4-BE49-F238E27FC236}">
                    <a16:creationId xmlns:a16="http://schemas.microsoft.com/office/drawing/2014/main" id="{F1A08D54-389F-2F46-8897-AF25A613714D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31" name="Straight Connector 43">
              <a:extLst>
                <a:ext uri="{FF2B5EF4-FFF2-40B4-BE49-F238E27FC236}">
                  <a16:creationId xmlns:a16="http://schemas.microsoft.com/office/drawing/2014/main" id="{3C6D15A7-32BD-304C-85F1-D8774ABCAED1}"/>
                </a:ext>
              </a:extLst>
            </p:cNvPr>
            <p:cNvCxnSpPr>
              <a:cxnSpLocks/>
              <a:stCxn id="65" idx="4"/>
              <a:endCxn id="66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54">
              <a:extLst>
                <a:ext uri="{FF2B5EF4-FFF2-40B4-BE49-F238E27FC236}">
                  <a16:creationId xmlns:a16="http://schemas.microsoft.com/office/drawing/2014/main" id="{E325DFD1-41A2-3F44-9E71-1C00165F1669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33" name="Oval 25">
              <a:extLst>
                <a:ext uri="{FF2B5EF4-FFF2-40B4-BE49-F238E27FC236}">
                  <a16:creationId xmlns:a16="http://schemas.microsoft.com/office/drawing/2014/main" id="{BF77D3C2-EC16-F841-95B3-772D3FE4CB35}"/>
                </a:ext>
              </a:extLst>
            </p:cNvPr>
            <p:cNvSpPr/>
            <p:nvPr/>
          </p:nvSpPr>
          <p:spPr>
            <a:xfrm>
              <a:off x="2543880" y="3430495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H</a:t>
              </a:r>
              <a:endParaRPr lang="en-US" sz="2400" b="1" dirty="0"/>
            </a:p>
          </p:txBody>
        </p:sp>
        <p:cxnSp>
          <p:nvCxnSpPr>
            <p:cNvPr id="56" name="Straight Connector 34">
              <a:extLst>
                <a:ext uri="{FF2B5EF4-FFF2-40B4-BE49-F238E27FC236}">
                  <a16:creationId xmlns:a16="http://schemas.microsoft.com/office/drawing/2014/main" id="{8A8D61F9-66A0-4941-B967-B5B642AC3140}"/>
                </a:ext>
              </a:extLst>
            </p:cNvPr>
            <p:cNvCxnSpPr>
              <a:cxnSpLocks/>
              <a:stCxn id="33" idx="6"/>
              <a:endCxn id="65" idx="1"/>
            </p:cNvCxnSpPr>
            <p:nvPr/>
          </p:nvCxnSpPr>
          <p:spPr>
            <a:xfrm>
              <a:off x="3114035" y="3715573"/>
              <a:ext cx="490263" cy="23189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Oval 25">
            <a:extLst>
              <a:ext uri="{FF2B5EF4-FFF2-40B4-BE49-F238E27FC236}">
                <a16:creationId xmlns:a16="http://schemas.microsoft.com/office/drawing/2014/main" id="{26C6080C-4145-854D-A3E9-978652601579}"/>
              </a:ext>
            </a:extLst>
          </p:cNvPr>
          <p:cNvSpPr/>
          <p:nvPr/>
        </p:nvSpPr>
        <p:spPr>
          <a:xfrm>
            <a:off x="2173918" y="6246383"/>
            <a:ext cx="570155" cy="5701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</a:t>
            </a:r>
            <a:endParaRPr lang="en-US" sz="2400" b="1" dirty="0"/>
          </a:p>
        </p:txBody>
      </p:sp>
      <p:cxnSp>
        <p:nvCxnSpPr>
          <p:cNvPr id="37" name="Straight Connector 37">
            <a:extLst>
              <a:ext uri="{FF2B5EF4-FFF2-40B4-BE49-F238E27FC236}">
                <a16:creationId xmlns:a16="http://schemas.microsoft.com/office/drawing/2014/main" id="{94E732B3-9F2F-D343-B43C-6EE6D23C3CDA}"/>
              </a:ext>
            </a:extLst>
          </p:cNvPr>
          <p:cNvCxnSpPr>
            <a:cxnSpLocks/>
            <a:stCxn id="59" idx="6"/>
            <a:endCxn id="65" idx="2"/>
          </p:cNvCxnSpPr>
          <p:nvPr/>
        </p:nvCxnSpPr>
        <p:spPr>
          <a:xfrm flipV="1">
            <a:off x="1796248" y="3932825"/>
            <a:ext cx="1356259" cy="1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37">
            <a:extLst>
              <a:ext uri="{FF2B5EF4-FFF2-40B4-BE49-F238E27FC236}">
                <a16:creationId xmlns:a16="http://schemas.microsoft.com/office/drawing/2014/main" id="{27DE717A-F816-4C48-B644-1CD96BC4EB4A}"/>
              </a:ext>
            </a:extLst>
          </p:cNvPr>
          <p:cNvCxnSpPr>
            <a:cxnSpLocks/>
            <a:stCxn id="62" idx="5"/>
            <a:endCxn id="36" idx="2"/>
          </p:cNvCxnSpPr>
          <p:nvPr/>
        </p:nvCxnSpPr>
        <p:spPr>
          <a:xfrm>
            <a:off x="1712750" y="6161030"/>
            <a:ext cx="461168" cy="370431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37">
            <a:extLst>
              <a:ext uri="{FF2B5EF4-FFF2-40B4-BE49-F238E27FC236}">
                <a16:creationId xmlns:a16="http://schemas.microsoft.com/office/drawing/2014/main" id="{5DEC48DB-5D6A-604B-95F3-4AFA96350A0D}"/>
              </a:ext>
            </a:extLst>
          </p:cNvPr>
          <p:cNvCxnSpPr>
            <a:cxnSpLocks/>
            <a:stCxn id="36" idx="6"/>
            <a:endCxn id="66" idx="3"/>
          </p:cNvCxnSpPr>
          <p:nvPr/>
        </p:nvCxnSpPr>
        <p:spPr>
          <a:xfrm flipV="1">
            <a:off x="2744073" y="6161539"/>
            <a:ext cx="491931" cy="369922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8">
            <a:extLst>
              <a:ext uri="{FF2B5EF4-FFF2-40B4-BE49-F238E27FC236}">
                <a16:creationId xmlns:a16="http://schemas.microsoft.com/office/drawing/2014/main" id="{080358E8-78E0-0C46-88BB-B4B0C9E4D808}"/>
              </a:ext>
            </a:extLst>
          </p:cNvPr>
          <p:cNvSpPr txBox="1"/>
          <p:nvPr/>
        </p:nvSpPr>
        <p:spPr>
          <a:xfrm>
            <a:off x="2943650" y="6282162"/>
            <a:ext cx="356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/>
              <a:t>3</a:t>
            </a:r>
            <a:endParaRPr lang="en-US" b="1" dirty="0"/>
          </a:p>
        </p:txBody>
      </p:sp>
      <p:sp>
        <p:nvSpPr>
          <p:cNvPr id="49" name="TextBox 54">
            <a:extLst>
              <a:ext uri="{FF2B5EF4-FFF2-40B4-BE49-F238E27FC236}">
                <a16:creationId xmlns:a16="http://schemas.microsoft.com/office/drawing/2014/main" id="{DF506299-1686-ED4A-B826-D2580F9657A5}"/>
              </a:ext>
            </a:extLst>
          </p:cNvPr>
          <p:cNvSpPr txBox="1"/>
          <p:nvPr/>
        </p:nvSpPr>
        <p:spPr>
          <a:xfrm>
            <a:off x="2296284" y="391647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/>
              <a:t>1</a:t>
            </a:r>
          </a:p>
        </p:txBody>
      </p:sp>
      <p:sp>
        <p:nvSpPr>
          <p:cNvPr id="50" name="TextBox 54">
            <a:extLst>
              <a:ext uri="{FF2B5EF4-FFF2-40B4-BE49-F238E27FC236}">
                <a16:creationId xmlns:a16="http://schemas.microsoft.com/office/drawing/2014/main" id="{B628EEC6-8D9B-854C-A668-457A7780026F}"/>
              </a:ext>
            </a:extLst>
          </p:cNvPr>
          <p:cNvSpPr txBox="1"/>
          <p:nvPr/>
        </p:nvSpPr>
        <p:spPr>
          <a:xfrm>
            <a:off x="2299746" y="5472651"/>
            <a:ext cx="356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/>
              <a:t>1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AE91C8E-D01A-D343-894F-8525DE81BF04}"/>
              </a:ext>
            </a:extLst>
          </p:cNvPr>
          <p:cNvSpPr/>
          <p:nvPr/>
        </p:nvSpPr>
        <p:spPr>
          <a:xfrm>
            <a:off x="4917149" y="3329079"/>
            <a:ext cx="43038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Four 2-segment routing paths from A -&gt;F: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A-&gt;B-&gt;H-&gt;D-&gt;F: weight = 0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A-&gt;C-&gt;G-&gt;E-&gt;F: weight = 0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A-&gt;B-&gt;D-&gt;F: weight = 100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A-&gt;C-&gt;H-&gt;E: weight = 100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3ADB226-6416-9546-B218-8786C9BC16DB}"/>
              </a:ext>
            </a:extLst>
          </p:cNvPr>
          <p:cNvSpPr/>
          <p:nvPr/>
        </p:nvSpPr>
        <p:spPr>
          <a:xfrm>
            <a:off x="1763378" y="4196862"/>
            <a:ext cx="20267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ea typeface="新細明體" panose="02020500000000000000" pitchFamily="18" charset="-120"/>
                <a:sym typeface="Wingdings" pitchFamily="2" charset="2"/>
              </a:rPr>
              <a:t>Weight = 100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40F7D2E-B791-084E-A776-EFAB35622F72}"/>
              </a:ext>
            </a:extLst>
          </p:cNvPr>
          <p:cNvSpPr/>
          <p:nvPr/>
        </p:nvSpPr>
        <p:spPr>
          <a:xfrm>
            <a:off x="1739271" y="5196037"/>
            <a:ext cx="20267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ea typeface="新細明體" panose="02020500000000000000" pitchFamily="18" charset="-120"/>
                <a:sym typeface="Wingdings" pitchFamily="2" charset="2"/>
              </a:rPr>
              <a:t>Weight = 100</a:t>
            </a:r>
          </a:p>
        </p:txBody>
      </p:sp>
    </p:spTree>
    <p:extLst>
      <p:ext uri="{BB962C8B-B14F-4D97-AF65-F5344CB8AC3E}">
        <p14:creationId xmlns:p14="http://schemas.microsoft.com/office/powerpoint/2010/main" val="3682875474"/>
      </p:ext>
    </p:extLst>
  </p:cSld>
  <p:clrMapOvr>
    <a:masterClrMapping/>
  </p:clrMapOvr>
  <p:transition advClick="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556792"/>
            <a:ext cx="7886700" cy="4351338"/>
          </a:xfrm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Two 2-segment routing paths have the same total weight  Choose the path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  <a:sym typeface="Wingdings" pitchFamily="2" charset="2"/>
              </a:rPr>
              <a:t>with fewer hops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If they still have the same hops  Choose the path with the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  <a:sym typeface="Wingdings" pitchFamily="2" charset="2"/>
              </a:rPr>
              <a:t>smaller node ID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in sequence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Breaking a Tie 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Choosing 2-Segment Routing Path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59F9A832-F8BE-CA47-943F-10AEBA5C972D}"/>
              </a:ext>
            </a:extLst>
          </p:cNvPr>
          <p:cNvGrpSpPr/>
          <p:nvPr/>
        </p:nvGrpSpPr>
        <p:grpSpPr>
          <a:xfrm>
            <a:off x="171258" y="3212976"/>
            <a:ext cx="4760782" cy="3517234"/>
            <a:chOff x="539552" y="3429201"/>
            <a:chExt cx="4760782" cy="3517234"/>
          </a:xfrm>
        </p:grpSpPr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33C63D4B-F95C-3D43-B21D-0F910068D625}"/>
                </a:ext>
              </a:extLst>
            </p:cNvPr>
            <p:cNvGrpSpPr/>
            <p:nvPr/>
          </p:nvGrpSpPr>
          <p:grpSpPr>
            <a:xfrm>
              <a:off x="539552" y="3429201"/>
              <a:ext cx="4760782" cy="3517234"/>
              <a:chOff x="398119" y="2068466"/>
              <a:chExt cx="4760782" cy="3517234"/>
            </a:xfrm>
          </p:grpSpPr>
          <p:sp>
            <p:nvSpPr>
              <p:cNvPr id="58" name="Oval 7">
                <a:extLst>
                  <a:ext uri="{FF2B5EF4-FFF2-40B4-BE49-F238E27FC236}">
                    <a16:creationId xmlns:a16="http://schemas.microsoft.com/office/drawing/2014/main" id="{FC22FC32-6E2B-1149-9156-F01181766E83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59" name="Oval 8">
                <a:extLst>
                  <a:ext uri="{FF2B5EF4-FFF2-40B4-BE49-F238E27FC236}">
                    <a16:creationId xmlns:a16="http://schemas.microsoft.com/office/drawing/2014/main" id="{BF043825-C5F6-B549-B6F9-11A737F68BBE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60" name="Straight Connector 9">
                <a:extLst>
                  <a:ext uri="{FF2B5EF4-FFF2-40B4-BE49-F238E27FC236}">
                    <a16:creationId xmlns:a16="http://schemas.microsoft.com/office/drawing/2014/main" id="{53BFAED8-6A54-F144-96C1-B1F6DCC16118}"/>
                  </a:ext>
                </a:extLst>
              </p:cNvPr>
              <p:cNvCxnSpPr>
                <a:stCxn id="58" idx="7"/>
                <a:endCxn id="59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10">
                <a:extLst>
                  <a:ext uri="{FF2B5EF4-FFF2-40B4-BE49-F238E27FC236}">
                    <a16:creationId xmlns:a16="http://schemas.microsoft.com/office/drawing/2014/main" id="{916EAF7C-6EAE-3043-822A-535FD5811DE1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62" name="Oval 15">
                <a:extLst>
                  <a:ext uri="{FF2B5EF4-FFF2-40B4-BE49-F238E27FC236}">
                    <a16:creationId xmlns:a16="http://schemas.microsoft.com/office/drawing/2014/main" id="{935E0424-6E9A-E749-9641-7C62F98307C2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63" name="Straight Connector 16">
                <a:extLst>
                  <a:ext uri="{FF2B5EF4-FFF2-40B4-BE49-F238E27FC236}">
                    <a16:creationId xmlns:a16="http://schemas.microsoft.com/office/drawing/2014/main" id="{010AA232-A2EA-D44B-BFF2-4BD8967974EB}"/>
                  </a:ext>
                </a:extLst>
              </p:cNvPr>
              <p:cNvCxnSpPr>
                <a:stCxn id="58" idx="5"/>
                <a:endCxn id="62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24">
                <a:extLst>
                  <a:ext uri="{FF2B5EF4-FFF2-40B4-BE49-F238E27FC236}">
                    <a16:creationId xmlns:a16="http://schemas.microsoft.com/office/drawing/2014/main" id="{70180CFB-E1B5-CE46-8A52-95B8F8BAE128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65" name="Oval 25">
                <a:extLst>
                  <a:ext uri="{FF2B5EF4-FFF2-40B4-BE49-F238E27FC236}">
                    <a16:creationId xmlns:a16="http://schemas.microsoft.com/office/drawing/2014/main" id="{6A77F308-1FF9-0749-B580-9C30F57CC26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66" name="Oval 26">
                <a:extLst>
                  <a:ext uri="{FF2B5EF4-FFF2-40B4-BE49-F238E27FC236}">
                    <a16:creationId xmlns:a16="http://schemas.microsoft.com/office/drawing/2014/main" id="{934FDA8B-19EC-8C47-B5FB-3497B4DCA4DA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67" name="Oval 27">
                <a:extLst>
                  <a:ext uri="{FF2B5EF4-FFF2-40B4-BE49-F238E27FC236}">
                    <a16:creationId xmlns:a16="http://schemas.microsoft.com/office/drawing/2014/main" id="{FABD64B9-14B8-524C-B0B4-FD8B89A6BBE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68" name="Straight Connector 28">
                <a:extLst>
                  <a:ext uri="{FF2B5EF4-FFF2-40B4-BE49-F238E27FC236}">
                    <a16:creationId xmlns:a16="http://schemas.microsoft.com/office/drawing/2014/main" id="{CA33585C-D2DE-4D44-9FA7-39FD8330F9DA}"/>
                  </a:ext>
                </a:extLst>
              </p:cNvPr>
              <p:cNvCxnSpPr>
                <a:stCxn id="65" idx="5"/>
                <a:endCxn id="67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31">
                <a:extLst>
                  <a:ext uri="{FF2B5EF4-FFF2-40B4-BE49-F238E27FC236}">
                    <a16:creationId xmlns:a16="http://schemas.microsoft.com/office/drawing/2014/main" id="{EE9C4345-1025-8B49-B91D-6CBC15F5750D}"/>
                  </a:ext>
                </a:extLst>
              </p:cNvPr>
              <p:cNvCxnSpPr>
                <a:stCxn id="66" idx="7"/>
                <a:endCxn id="67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34">
                <a:extLst>
                  <a:ext uri="{FF2B5EF4-FFF2-40B4-BE49-F238E27FC236}">
                    <a16:creationId xmlns:a16="http://schemas.microsoft.com/office/drawing/2014/main" id="{716BAB2E-3961-0747-921F-3473397FEE2F}"/>
                  </a:ext>
                </a:extLst>
              </p:cNvPr>
              <p:cNvCxnSpPr>
                <a:cxnSpLocks/>
                <a:stCxn id="59" idx="7"/>
                <a:endCxn id="33" idx="2"/>
              </p:cNvCxnSpPr>
              <p:nvPr/>
            </p:nvCxnSpPr>
            <p:spPr>
              <a:xfrm flipV="1">
                <a:off x="1939612" y="2354838"/>
                <a:ext cx="462835" cy="231897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37">
                <a:extLst>
                  <a:ext uri="{FF2B5EF4-FFF2-40B4-BE49-F238E27FC236}">
                    <a16:creationId xmlns:a16="http://schemas.microsoft.com/office/drawing/2014/main" id="{49FF0C5A-BF66-9645-B3BC-D5309E777E56}"/>
                  </a:ext>
                </a:extLst>
              </p:cNvPr>
              <p:cNvCxnSpPr>
                <a:stCxn id="62" idx="6"/>
                <a:endCxn id="66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40">
                <a:extLst>
                  <a:ext uri="{FF2B5EF4-FFF2-40B4-BE49-F238E27FC236}">
                    <a16:creationId xmlns:a16="http://schemas.microsoft.com/office/drawing/2014/main" id="{5B93248F-A7DC-6145-9BDF-4B198E5AA33B}"/>
                  </a:ext>
                </a:extLst>
              </p:cNvPr>
              <p:cNvCxnSpPr>
                <a:stCxn id="59" idx="4"/>
                <a:endCxn id="62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48">
                <a:extLst>
                  <a:ext uri="{FF2B5EF4-FFF2-40B4-BE49-F238E27FC236}">
                    <a16:creationId xmlns:a16="http://schemas.microsoft.com/office/drawing/2014/main" id="{FBF002A8-4B90-2E45-89CD-6FBBDD24B599}"/>
                  </a:ext>
                </a:extLst>
              </p:cNvPr>
              <p:cNvSpPr txBox="1"/>
              <p:nvPr/>
            </p:nvSpPr>
            <p:spPr>
              <a:xfrm>
                <a:off x="1845014" y="5124035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/>
                  <a:t>3</a:t>
                </a:r>
                <a:endParaRPr lang="en-US" b="1" dirty="0"/>
              </a:p>
            </p:txBody>
          </p:sp>
          <p:sp>
            <p:nvSpPr>
              <p:cNvPr id="74" name="TextBox 49">
                <a:extLst>
                  <a:ext uri="{FF2B5EF4-FFF2-40B4-BE49-F238E27FC236}">
                    <a16:creationId xmlns:a16="http://schemas.microsoft.com/office/drawing/2014/main" id="{4E124F86-7084-B845-BD6E-A10547B7B1F2}"/>
                  </a:ext>
                </a:extLst>
              </p:cNvPr>
              <p:cNvSpPr txBox="1"/>
              <p:nvPr/>
            </p:nvSpPr>
            <p:spPr>
              <a:xfrm>
                <a:off x="1883158" y="206846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/>
                  <a:t>1</a:t>
                </a:r>
              </a:p>
            </p:txBody>
          </p:sp>
          <p:sp>
            <p:nvSpPr>
              <p:cNvPr id="75" name="TextBox 53">
                <a:extLst>
                  <a:ext uri="{FF2B5EF4-FFF2-40B4-BE49-F238E27FC236}">
                    <a16:creationId xmlns:a16="http://schemas.microsoft.com/office/drawing/2014/main" id="{C9CB739F-636B-3841-BE29-FEFFB6EB206B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76" name="TextBox 54">
                <a:extLst>
                  <a:ext uri="{FF2B5EF4-FFF2-40B4-BE49-F238E27FC236}">
                    <a16:creationId xmlns:a16="http://schemas.microsoft.com/office/drawing/2014/main" id="{D4D61E26-ED4F-1048-82A5-2ABAE3B1AF3B}"/>
                  </a:ext>
                </a:extLst>
              </p:cNvPr>
              <p:cNvSpPr txBox="1"/>
              <p:nvPr/>
            </p:nvSpPr>
            <p:spPr>
              <a:xfrm>
                <a:off x="3023180" y="206846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/>
                  <a:t>1</a:t>
                </a:r>
              </a:p>
            </p:txBody>
          </p:sp>
          <p:sp>
            <p:nvSpPr>
              <p:cNvPr id="77" name="TextBox 55">
                <a:extLst>
                  <a:ext uri="{FF2B5EF4-FFF2-40B4-BE49-F238E27FC236}">
                    <a16:creationId xmlns:a16="http://schemas.microsoft.com/office/drawing/2014/main" id="{53073A9B-68F4-E34E-B6D3-C05CA53DC932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78" name="TextBox 56">
                <a:extLst>
                  <a:ext uri="{FF2B5EF4-FFF2-40B4-BE49-F238E27FC236}">
                    <a16:creationId xmlns:a16="http://schemas.microsoft.com/office/drawing/2014/main" id="{F1A08D54-389F-2F46-8897-AF25A613714D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31" name="Straight Connector 43">
              <a:extLst>
                <a:ext uri="{FF2B5EF4-FFF2-40B4-BE49-F238E27FC236}">
                  <a16:creationId xmlns:a16="http://schemas.microsoft.com/office/drawing/2014/main" id="{3C6D15A7-32BD-304C-85F1-D8774ABCAED1}"/>
                </a:ext>
              </a:extLst>
            </p:cNvPr>
            <p:cNvCxnSpPr>
              <a:cxnSpLocks/>
              <a:stCxn id="65" idx="4"/>
              <a:endCxn id="66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54">
              <a:extLst>
                <a:ext uri="{FF2B5EF4-FFF2-40B4-BE49-F238E27FC236}">
                  <a16:creationId xmlns:a16="http://schemas.microsoft.com/office/drawing/2014/main" id="{E325DFD1-41A2-3F44-9E71-1C00165F1669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33" name="Oval 25">
              <a:extLst>
                <a:ext uri="{FF2B5EF4-FFF2-40B4-BE49-F238E27FC236}">
                  <a16:creationId xmlns:a16="http://schemas.microsoft.com/office/drawing/2014/main" id="{BF77D3C2-EC16-F841-95B3-772D3FE4CB35}"/>
                </a:ext>
              </a:extLst>
            </p:cNvPr>
            <p:cNvSpPr/>
            <p:nvPr/>
          </p:nvSpPr>
          <p:spPr>
            <a:xfrm>
              <a:off x="2543880" y="3430495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H</a:t>
              </a:r>
              <a:endParaRPr lang="en-US" sz="2400" b="1" dirty="0"/>
            </a:p>
          </p:txBody>
        </p:sp>
        <p:cxnSp>
          <p:nvCxnSpPr>
            <p:cNvPr id="56" name="Straight Connector 34">
              <a:extLst>
                <a:ext uri="{FF2B5EF4-FFF2-40B4-BE49-F238E27FC236}">
                  <a16:creationId xmlns:a16="http://schemas.microsoft.com/office/drawing/2014/main" id="{8A8D61F9-66A0-4941-B967-B5B642AC3140}"/>
                </a:ext>
              </a:extLst>
            </p:cNvPr>
            <p:cNvCxnSpPr>
              <a:cxnSpLocks/>
              <a:stCxn id="33" idx="6"/>
              <a:endCxn id="65" idx="1"/>
            </p:cNvCxnSpPr>
            <p:nvPr/>
          </p:nvCxnSpPr>
          <p:spPr>
            <a:xfrm>
              <a:off x="3114035" y="3715573"/>
              <a:ext cx="490263" cy="23189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Oval 25">
            <a:extLst>
              <a:ext uri="{FF2B5EF4-FFF2-40B4-BE49-F238E27FC236}">
                <a16:creationId xmlns:a16="http://schemas.microsoft.com/office/drawing/2014/main" id="{26C6080C-4145-854D-A3E9-978652601579}"/>
              </a:ext>
            </a:extLst>
          </p:cNvPr>
          <p:cNvSpPr/>
          <p:nvPr/>
        </p:nvSpPr>
        <p:spPr>
          <a:xfrm>
            <a:off x="2173918" y="6246383"/>
            <a:ext cx="570155" cy="5701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</a:t>
            </a:r>
            <a:endParaRPr lang="en-US" sz="2400" b="1" dirty="0"/>
          </a:p>
        </p:txBody>
      </p:sp>
      <p:cxnSp>
        <p:nvCxnSpPr>
          <p:cNvPr id="37" name="Straight Connector 37">
            <a:extLst>
              <a:ext uri="{FF2B5EF4-FFF2-40B4-BE49-F238E27FC236}">
                <a16:creationId xmlns:a16="http://schemas.microsoft.com/office/drawing/2014/main" id="{94E732B3-9F2F-D343-B43C-6EE6D23C3CDA}"/>
              </a:ext>
            </a:extLst>
          </p:cNvPr>
          <p:cNvCxnSpPr>
            <a:cxnSpLocks/>
            <a:stCxn id="59" idx="6"/>
            <a:endCxn id="65" idx="2"/>
          </p:cNvCxnSpPr>
          <p:nvPr/>
        </p:nvCxnSpPr>
        <p:spPr>
          <a:xfrm flipV="1">
            <a:off x="1796248" y="3932825"/>
            <a:ext cx="1356259" cy="1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37">
            <a:extLst>
              <a:ext uri="{FF2B5EF4-FFF2-40B4-BE49-F238E27FC236}">
                <a16:creationId xmlns:a16="http://schemas.microsoft.com/office/drawing/2014/main" id="{27DE717A-F816-4C48-B644-1CD96BC4EB4A}"/>
              </a:ext>
            </a:extLst>
          </p:cNvPr>
          <p:cNvCxnSpPr>
            <a:cxnSpLocks/>
            <a:stCxn id="62" idx="5"/>
            <a:endCxn id="36" idx="2"/>
          </p:cNvCxnSpPr>
          <p:nvPr/>
        </p:nvCxnSpPr>
        <p:spPr>
          <a:xfrm>
            <a:off x="1712750" y="6161030"/>
            <a:ext cx="461168" cy="370431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37">
            <a:extLst>
              <a:ext uri="{FF2B5EF4-FFF2-40B4-BE49-F238E27FC236}">
                <a16:creationId xmlns:a16="http://schemas.microsoft.com/office/drawing/2014/main" id="{5DEC48DB-5D6A-604B-95F3-4AFA96350A0D}"/>
              </a:ext>
            </a:extLst>
          </p:cNvPr>
          <p:cNvCxnSpPr>
            <a:cxnSpLocks/>
            <a:stCxn id="36" idx="6"/>
            <a:endCxn id="66" idx="3"/>
          </p:cNvCxnSpPr>
          <p:nvPr/>
        </p:nvCxnSpPr>
        <p:spPr>
          <a:xfrm flipV="1">
            <a:off x="2744073" y="6161539"/>
            <a:ext cx="491931" cy="369922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8">
            <a:extLst>
              <a:ext uri="{FF2B5EF4-FFF2-40B4-BE49-F238E27FC236}">
                <a16:creationId xmlns:a16="http://schemas.microsoft.com/office/drawing/2014/main" id="{080358E8-78E0-0C46-88BB-B4B0C9E4D808}"/>
              </a:ext>
            </a:extLst>
          </p:cNvPr>
          <p:cNvSpPr txBox="1"/>
          <p:nvPr/>
        </p:nvSpPr>
        <p:spPr>
          <a:xfrm>
            <a:off x="2943650" y="6282162"/>
            <a:ext cx="356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/>
              <a:t>3</a:t>
            </a:r>
            <a:endParaRPr lang="en-US" b="1" dirty="0"/>
          </a:p>
        </p:txBody>
      </p:sp>
      <p:sp>
        <p:nvSpPr>
          <p:cNvPr id="49" name="TextBox 54">
            <a:extLst>
              <a:ext uri="{FF2B5EF4-FFF2-40B4-BE49-F238E27FC236}">
                <a16:creationId xmlns:a16="http://schemas.microsoft.com/office/drawing/2014/main" id="{DF506299-1686-ED4A-B826-D2580F9657A5}"/>
              </a:ext>
            </a:extLst>
          </p:cNvPr>
          <p:cNvSpPr txBox="1"/>
          <p:nvPr/>
        </p:nvSpPr>
        <p:spPr>
          <a:xfrm>
            <a:off x="2296284" y="391647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/>
              <a:t>1</a:t>
            </a:r>
          </a:p>
        </p:txBody>
      </p:sp>
      <p:sp>
        <p:nvSpPr>
          <p:cNvPr id="50" name="TextBox 54">
            <a:extLst>
              <a:ext uri="{FF2B5EF4-FFF2-40B4-BE49-F238E27FC236}">
                <a16:creationId xmlns:a16="http://schemas.microsoft.com/office/drawing/2014/main" id="{B628EEC6-8D9B-854C-A668-457A7780026F}"/>
              </a:ext>
            </a:extLst>
          </p:cNvPr>
          <p:cNvSpPr txBox="1"/>
          <p:nvPr/>
        </p:nvSpPr>
        <p:spPr>
          <a:xfrm>
            <a:off x="2299746" y="5472651"/>
            <a:ext cx="356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/>
              <a:t>1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AE91C8E-D01A-D343-894F-8525DE81BF04}"/>
              </a:ext>
            </a:extLst>
          </p:cNvPr>
          <p:cNvSpPr/>
          <p:nvPr/>
        </p:nvSpPr>
        <p:spPr>
          <a:xfrm>
            <a:off x="4917149" y="3329079"/>
            <a:ext cx="43038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Four 2-segment routing paths from A -&gt;F: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A-&gt;B-&gt;H-&gt;D-&gt;F: weight = 0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A-&gt;C-&gt;G-&gt;E-&gt;F: weight = 0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A-&gt;B-&gt;D-&gt;F: weight = 100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A-&gt;C-&gt;H-&gt;E: weight = 100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3ADB226-6416-9546-B218-8786C9BC16DB}"/>
              </a:ext>
            </a:extLst>
          </p:cNvPr>
          <p:cNvSpPr/>
          <p:nvPr/>
        </p:nvSpPr>
        <p:spPr>
          <a:xfrm>
            <a:off x="1763378" y="4196862"/>
            <a:ext cx="20267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ea typeface="新細明體" panose="02020500000000000000" pitchFamily="18" charset="-120"/>
                <a:sym typeface="Wingdings" pitchFamily="2" charset="2"/>
              </a:rPr>
              <a:t>Weight = 100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40F7D2E-B791-084E-A776-EFAB35622F72}"/>
              </a:ext>
            </a:extLst>
          </p:cNvPr>
          <p:cNvSpPr/>
          <p:nvPr/>
        </p:nvSpPr>
        <p:spPr>
          <a:xfrm>
            <a:off x="1739271" y="5196037"/>
            <a:ext cx="20267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ea typeface="新細明體" panose="02020500000000000000" pitchFamily="18" charset="-120"/>
                <a:sym typeface="Wingdings" pitchFamily="2" charset="2"/>
              </a:rPr>
              <a:t>Weight = 100</a:t>
            </a:r>
          </a:p>
        </p:txBody>
      </p: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D0D61E7B-363D-594C-8388-CB8B0C7C599A}"/>
              </a:ext>
            </a:extLst>
          </p:cNvPr>
          <p:cNvCxnSpPr/>
          <p:nvPr/>
        </p:nvCxnSpPr>
        <p:spPr>
          <a:xfrm>
            <a:off x="4917149" y="5013176"/>
            <a:ext cx="3759307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5221C302-3DF3-A14F-A431-BF5004812CF0}"/>
              </a:ext>
            </a:extLst>
          </p:cNvPr>
          <p:cNvCxnSpPr/>
          <p:nvPr/>
        </p:nvCxnSpPr>
        <p:spPr>
          <a:xfrm>
            <a:off x="4932040" y="5373216"/>
            <a:ext cx="3759307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6476221"/>
      </p:ext>
    </p:extLst>
  </p:cSld>
  <p:clrMapOvr>
    <a:masterClrMapping/>
  </p:clrMapOvr>
  <p:transition advClick="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556792"/>
            <a:ext cx="7886700" cy="4351338"/>
          </a:xfrm>
          <a:noFill/>
          <a:ln>
            <a:noFill/>
          </a:ln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Two 2-segment routing paths have the same total weight  Choose the path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  <a:sym typeface="Wingdings" pitchFamily="2" charset="2"/>
              </a:rPr>
              <a:t>with fewer hops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If they still have the same hops  Choose the path with the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  <a:sym typeface="Wingdings" pitchFamily="2" charset="2"/>
              </a:rPr>
              <a:t>smaller node ID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in sequence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Breaking a Tie 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Choosing 2-Segment Routing Path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59F9A832-F8BE-CA47-943F-10AEBA5C972D}"/>
              </a:ext>
            </a:extLst>
          </p:cNvPr>
          <p:cNvGrpSpPr/>
          <p:nvPr/>
        </p:nvGrpSpPr>
        <p:grpSpPr>
          <a:xfrm>
            <a:off x="171258" y="3212976"/>
            <a:ext cx="4760782" cy="3517234"/>
            <a:chOff x="539552" y="3429201"/>
            <a:chExt cx="4760782" cy="3517234"/>
          </a:xfrm>
        </p:grpSpPr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33C63D4B-F95C-3D43-B21D-0F910068D625}"/>
                </a:ext>
              </a:extLst>
            </p:cNvPr>
            <p:cNvGrpSpPr/>
            <p:nvPr/>
          </p:nvGrpSpPr>
          <p:grpSpPr>
            <a:xfrm>
              <a:off x="539552" y="3429201"/>
              <a:ext cx="4760782" cy="3517234"/>
              <a:chOff x="398119" y="2068466"/>
              <a:chExt cx="4760782" cy="3517234"/>
            </a:xfrm>
          </p:grpSpPr>
          <p:sp>
            <p:nvSpPr>
              <p:cNvPr id="58" name="Oval 7">
                <a:extLst>
                  <a:ext uri="{FF2B5EF4-FFF2-40B4-BE49-F238E27FC236}">
                    <a16:creationId xmlns:a16="http://schemas.microsoft.com/office/drawing/2014/main" id="{FC22FC32-6E2B-1149-9156-F01181766E83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59" name="Oval 8">
                <a:extLst>
                  <a:ext uri="{FF2B5EF4-FFF2-40B4-BE49-F238E27FC236}">
                    <a16:creationId xmlns:a16="http://schemas.microsoft.com/office/drawing/2014/main" id="{BF043825-C5F6-B549-B6F9-11A737F68BBE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60" name="Straight Connector 9">
                <a:extLst>
                  <a:ext uri="{FF2B5EF4-FFF2-40B4-BE49-F238E27FC236}">
                    <a16:creationId xmlns:a16="http://schemas.microsoft.com/office/drawing/2014/main" id="{53BFAED8-6A54-F144-96C1-B1F6DCC16118}"/>
                  </a:ext>
                </a:extLst>
              </p:cNvPr>
              <p:cNvCxnSpPr>
                <a:stCxn id="58" idx="7"/>
                <a:endCxn id="59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10">
                <a:extLst>
                  <a:ext uri="{FF2B5EF4-FFF2-40B4-BE49-F238E27FC236}">
                    <a16:creationId xmlns:a16="http://schemas.microsoft.com/office/drawing/2014/main" id="{916EAF7C-6EAE-3043-822A-535FD5811DE1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62" name="Oval 15">
                <a:extLst>
                  <a:ext uri="{FF2B5EF4-FFF2-40B4-BE49-F238E27FC236}">
                    <a16:creationId xmlns:a16="http://schemas.microsoft.com/office/drawing/2014/main" id="{935E0424-6E9A-E749-9641-7C62F98307C2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63" name="Straight Connector 16">
                <a:extLst>
                  <a:ext uri="{FF2B5EF4-FFF2-40B4-BE49-F238E27FC236}">
                    <a16:creationId xmlns:a16="http://schemas.microsoft.com/office/drawing/2014/main" id="{010AA232-A2EA-D44B-BFF2-4BD8967974EB}"/>
                  </a:ext>
                </a:extLst>
              </p:cNvPr>
              <p:cNvCxnSpPr>
                <a:stCxn id="58" idx="5"/>
                <a:endCxn id="62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24">
                <a:extLst>
                  <a:ext uri="{FF2B5EF4-FFF2-40B4-BE49-F238E27FC236}">
                    <a16:creationId xmlns:a16="http://schemas.microsoft.com/office/drawing/2014/main" id="{70180CFB-E1B5-CE46-8A52-95B8F8BAE128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65" name="Oval 25">
                <a:extLst>
                  <a:ext uri="{FF2B5EF4-FFF2-40B4-BE49-F238E27FC236}">
                    <a16:creationId xmlns:a16="http://schemas.microsoft.com/office/drawing/2014/main" id="{6A77F308-1FF9-0749-B580-9C30F57CC26C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66" name="Oval 26">
                <a:extLst>
                  <a:ext uri="{FF2B5EF4-FFF2-40B4-BE49-F238E27FC236}">
                    <a16:creationId xmlns:a16="http://schemas.microsoft.com/office/drawing/2014/main" id="{934FDA8B-19EC-8C47-B5FB-3497B4DCA4DA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67" name="Oval 27">
                <a:extLst>
                  <a:ext uri="{FF2B5EF4-FFF2-40B4-BE49-F238E27FC236}">
                    <a16:creationId xmlns:a16="http://schemas.microsoft.com/office/drawing/2014/main" id="{FABD64B9-14B8-524C-B0B4-FD8B89A6BBE1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68" name="Straight Connector 28">
                <a:extLst>
                  <a:ext uri="{FF2B5EF4-FFF2-40B4-BE49-F238E27FC236}">
                    <a16:creationId xmlns:a16="http://schemas.microsoft.com/office/drawing/2014/main" id="{CA33585C-D2DE-4D44-9FA7-39FD8330F9DA}"/>
                  </a:ext>
                </a:extLst>
              </p:cNvPr>
              <p:cNvCxnSpPr>
                <a:stCxn id="65" idx="5"/>
                <a:endCxn id="67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31">
                <a:extLst>
                  <a:ext uri="{FF2B5EF4-FFF2-40B4-BE49-F238E27FC236}">
                    <a16:creationId xmlns:a16="http://schemas.microsoft.com/office/drawing/2014/main" id="{EE9C4345-1025-8B49-B91D-6CBC15F5750D}"/>
                  </a:ext>
                </a:extLst>
              </p:cNvPr>
              <p:cNvCxnSpPr>
                <a:stCxn id="66" idx="7"/>
                <a:endCxn id="67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34">
                <a:extLst>
                  <a:ext uri="{FF2B5EF4-FFF2-40B4-BE49-F238E27FC236}">
                    <a16:creationId xmlns:a16="http://schemas.microsoft.com/office/drawing/2014/main" id="{716BAB2E-3961-0747-921F-3473397FEE2F}"/>
                  </a:ext>
                </a:extLst>
              </p:cNvPr>
              <p:cNvCxnSpPr>
                <a:cxnSpLocks/>
                <a:stCxn id="59" idx="7"/>
                <a:endCxn id="33" idx="2"/>
              </p:cNvCxnSpPr>
              <p:nvPr/>
            </p:nvCxnSpPr>
            <p:spPr>
              <a:xfrm flipV="1">
                <a:off x="1939612" y="2354838"/>
                <a:ext cx="462835" cy="231897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37">
                <a:extLst>
                  <a:ext uri="{FF2B5EF4-FFF2-40B4-BE49-F238E27FC236}">
                    <a16:creationId xmlns:a16="http://schemas.microsoft.com/office/drawing/2014/main" id="{49FF0C5A-BF66-9645-B3BC-D5309E777E56}"/>
                  </a:ext>
                </a:extLst>
              </p:cNvPr>
              <p:cNvCxnSpPr>
                <a:stCxn id="62" idx="6"/>
                <a:endCxn id="66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40">
                <a:extLst>
                  <a:ext uri="{FF2B5EF4-FFF2-40B4-BE49-F238E27FC236}">
                    <a16:creationId xmlns:a16="http://schemas.microsoft.com/office/drawing/2014/main" id="{5B93248F-A7DC-6145-9BDF-4B198E5AA33B}"/>
                  </a:ext>
                </a:extLst>
              </p:cNvPr>
              <p:cNvCxnSpPr>
                <a:stCxn id="59" idx="4"/>
                <a:endCxn id="62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48">
                <a:extLst>
                  <a:ext uri="{FF2B5EF4-FFF2-40B4-BE49-F238E27FC236}">
                    <a16:creationId xmlns:a16="http://schemas.microsoft.com/office/drawing/2014/main" id="{FBF002A8-4B90-2E45-89CD-6FBBDD24B599}"/>
                  </a:ext>
                </a:extLst>
              </p:cNvPr>
              <p:cNvSpPr txBox="1"/>
              <p:nvPr/>
            </p:nvSpPr>
            <p:spPr>
              <a:xfrm>
                <a:off x="1845014" y="5124035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/>
                  <a:t>3</a:t>
                </a:r>
                <a:endParaRPr lang="en-US" b="1" dirty="0"/>
              </a:p>
            </p:txBody>
          </p:sp>
          <p:sp>
            <p:nvSpPr>
              <p:cNvPr id="74" name="TextBox 49">
                <a:extLst>
                  <a:ext uri="{FF2B5EF4-FFF2-40B4-BE49-F238E27FC236}">
                    <a16:creationId xmlns:a16="http://schemas.microsoft.com/office/drawing/2014/main" id="{4E124F86-7084-B845-BD6E-A10547B7B1F2}"/>
                  </a:ext>
                </a:extLst>
              </p:cNvPr>
              <p:cNvSpPr txBox="1"/>
              <p:nvPr/>
            </p:nvSpPr>
            <p:spPr>
              <a:xfrm>
                <a:off x="1883158" y="206846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/>
                  <a:t>1</a:t>
                </a:r>
              </a:p>
            </p:txBody>
          </p:sp>
          <p:sp>
            <p:nvSpPr>
              <p:cNvPr id="75" name="TextBox 53">
                <a:extLst>
                  <a:ext uri="{FF2B5EF4-FFF2-40B4-BE49-F238E27FC236}">
                    <a16:creationId xmlns:a16="http://schemas.microsoft.com/office/drawing/2014/main" id="{C9CB739F-636B-3841-BE29-FEFFB6EB206B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76" name="TextBox 54">
                <a:extLst>
                  <a:ext uri="{FF2B5EF4-FFF2-40B4-BE49-F238E27FC236}">
                    <a16:creationId xmlns:a16="http://schemas.microsoft.com/office/drawing/2014/main" id="{D4D61E26-ED4F-1048-82A5-2ABAE3B1AF3B}"/>
                  </a:ext>
                </a:extLst>
              </p:cNvPr>
              <p:cNvSpPr txBox="1"/>
              <p:nvPr/>
            </p:nvSpPr>
            <p:spPr>
              <a:xfrm>
                <a:off x="3023180" y="206846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 dirty="0"/>
                  <a:t>1</a:t>
                </a:r>
              </a:p>
            </p:txBody>
          </p:sp>
          <p:sp>
            <p:nvSpPr>
              <p:cNvPr id="77" name="TextBox 55">
                <a:extLst>
                  <a:ext uri="{FF2B5EF4-FFF2-40B4-BE49-F238E27FC236}">
                    <a16:creationId xmlns:a16="http://schemas.microsoft.com/office/drawing/2014/main" id="{53073A9B-68F4-E34E-B6D3-C05CA53DC932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78" name="TextBox 56">
                <a:extLst>
                  <a:ext uri="{FF2B5EF4-FFF2-40B4-BE49-F238E27FC236}">
                    <a16:creationId xmlns:a16="http://schemas.microsoft.com/office/drawing/2014/main" id="{F1A08D54-389F-2F46-8897-AF25A613714D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31" name="Straight Connector 43">
              <a:extLst>
                <a:ext uri="{FF2B5EF4-FFF2-40B4-BE49-F238E27FC236}">
                  <a16:creationId xmlns:a16="http://schemas.microsoft.com/office/drawing/2014/main" id="{3C6D15A7-32BD-304C-85F1-D8774ABCAED1}"/>
                </a:ext>
              </a:extLst>
            </p:cNvPr>
            <p:cNvCxnSpPr>
              <a:cxnSpLocks/>
              <a:stCxn id="65" idx="4"/>
              <a:endCxn id="66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54">
              <a:extLst>
                <a:ext uri="{FF2B5EF4-FFF2-40B4-BE49-F238E27FC236}">
                  <a16:creationId xmlns:a16="http://schemas.microsoft.com/office/drawing/2014/main" id="{E325DFD1-41A2-3F44-9E71-1C00165F1669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33" name="Oval 25">
              <a:extLst>
                <a:ext uri="{FF2B5EF4-FFF2-40B4-BE49-F238E27FC236}">
                  <a16:creationId xmlns:a16="http://schemas.microsoft.com/office/drawing/2014/main" id="{BF77D3C2-EC16-F841-95B3-772D3FE4CB35}"/>
                </a:ext>
              </a:extLst>
            </p:cNvPr>
            <p:cNvSpPr/>
            <p:nvPr/>
          </p:nvSpPr>
          <p:spPr>
            <a:xfrm>
              <a:off x="2543880" y="3430495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H</a:t>
              </a:r>
              <a:endParaRPr lang="en-US" sz="2400" b="1" dirty="0"/>
            </a:p>
          </p:txBody>
        </p:sp>
        <p:cxnSp>
          <p:nvCxnSpPr>
            <p:cNvPr id="56" name="Straight Connector 34">
              <a:extLst>
                <a:ext uri="{FF2B5EF4-FFF2-40B4-BE49-F238E27FC236}">
                  <a16:creationId xmlns:a16="http://schemas.microsoft.com/office/drawing/2014/main" id="{8A8D61F9-66A0-4941-B967-B5B642AC3140}"/>
                </a:ext>
              </a:extLst>
            </p:cNvPr>
            <p:cNvCxnSpPr>
              <a:cxnSpLocks/>
              <a:stCxn id="33" idx="6"/>
              <a:endCxn id="65" idx="1"/>
            </p:cNvCxnSpPr>
            <p:nvPr/>
          </p:nvCxnSpPr>
          <p:spPr>
            <a:xfrm>
              <a:off x="3114035" y="3715573"/>
              <a:ext cx="490263" cy="23189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Oval 25">
            <a:extLst>
              <a:ext uri="{FF2B5EF4-FFF2-40B4-BE49-F238E27FC236}">
                <a16:creationId xmlns:a16="http://schemas.microsoft.com/office/drawing/2014/main" id="{26C6080C-4145-854D-A3E9-978652601579}"/>
              </a:ext>
            </a:extLst>
          </p:cNvPr>
          <p:cNvSpPr/>
          <p:nvPr/>
        </p:nvSpPr>
        <p:spPr>
          <a:xfrm>
            <a:off x="2173918" y="6246383"/>
            <a:ext cx="570155" cy="5701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</a:t>
            </a:r>
            <a:endParaRPr lang="en-US" sz="2400" b="1" dirty="0"/>
          </a:p>
        </p:txBody>
      </p:sp>
      <p:cxnSp>
        <p:nvCxnSpPr>
          <p:cNvPr id="37" name="Straight Connector 37">
            <a:extLst>
              <a:ext uri="{FF2B5EF4-FFF2-40B4-BE49-F238E27FC236}">
                <a16:creationId xmlns:a16="http://schemas.microsoft.com/office/drawing/2014/main" id="{94E732B3-9F2F-D343-B43C-6EE6D23C3CDA}"/>
              </a:ext>
            </a:extLst>
          </p:cNvPr>
          <p:cNvCxnSpPr>
            <a:cxnSpLocks/>
            <a:stCxn id="59" idx="6"/>
            <a:endCxn id="65" idx="2"/>
          </p:cNvCxnSpPr>
          <p:nvPr/>
        </p:nvCxnSpPr>
        <p:spPr>
          <a:xfrm flipV="1">
            <a:off x="1796248" y="3932825"/>
            <a:ext cx="1356259" cy="1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37">
            <a:extLst>
              <a:ext uri="{FF2B5EF4-FFF2-40B4-BE49-F238E27FC236}">
                <a16:creationId xmlns:a16="http://schemas.microsoft.com/office/drawing/2014/main" id="{27DE717A-F816-4C48-B644-1CD96BC4EB4A}"/>
              </a:ext>
            </a:extLst>
          </p:cNvPr>
          <p:cNvCxnSpPr>
            <a:cxnSpLocks/>
            <a:stCxn id="62" idx="5"/>
            <a:endCxn id="36" idx="2"/>
          </p:cNvCxnSpPr>
          <p:nvPr/>
        </p:nvCxnSpPr>
        <p:spPr>
          <a:xfrm>
            <a:off x="1712750" y="6161030"/>
            <a:ext cx="461168" cy="370431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37">
            <a:extLst>
              <a:ext uri="{FF2B5EF4-FFF2-40B4-BE49-F238E27FC236}">
                <a16:creationId xmlns:a16="http://schemas.microsoft.com/office/drawing/2014/main" id="{5DEC48DB-5D6A-604B-95F3-4AFA96350A0D}"/>
              </a:ext>
            </a:extLst>
          </p:cNvPr>
          <p:cNvCxnSpPr>
            <a:cxnSpLocks/>
            <a:stCxn id="36" idx="6"/>
            <a:endCxn id="66" idx="3"/>
          </p:cNvCxnSpPr>
          <p:nvPr/>
        </p:nvCxnSpPr>
        <p:spPr>
          <a:xfrm flipV="1">
            <a:off x="2744073" y="6161539"/>
            <a:ext cx="491931" cy="369922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8">
            <a:extLst>
              <a:ext uri="{FF2B5EF4-FFF2-40B4-BE49-F238E27FC236}">
                <a16:creationId xmlns:a16="http://schemas.microsoft.com/office/drawing/2014/main" id="{080358E8-78E0-0C46-88BB-B4B0C9E4D808}"/>
              </a:ext>
            </a:extLst>
          </p:cNvPr>
          <p:cNvSpPr txBox="1"/>
          <p:nvPr/>
        </p:nvSpPr>
        <p:spPr>
          <a:xfrm>
            <a:off x="2943650" y="6282162"/>
            <a:ext cx="356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/>
              <a:t>3</a:t>
            </a:r>
            <a:endParaRPr lang="en-US" b="1" dirty="0"/>
          </a:p>
        </p:txBody>
      </p:sp>
      <p:sp>
        <p:nvSpPr>
          <p:cNvPr id="49" name="TextBox 54">
            <a:extLst>
              <a:ext uri="{FF2B5EF4-FFF2-40B4-BE49-F238E27FC236}">
                <a16:creationId xmlns:a16="http://schemas.microsoft.com/office/drawing/2014/main" id="{DF506299-1686-ED4A-B826-D2580F9657A5}"/>
              </a:ext>
            </a:extLst>
          </p:cNvPr>
          <p:cNvSpPr txBox="1"/>
          <p:nvPr/>
        </p:nvSpPr>
        <p:spPr>
          <a:xfrm>
            <a:off x="2296284" y="391647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/>
              <a:t>1</a:t>
            </a:r>
          </a:p>
        </p:txBody>
      </p:sp>
      <p:sp>
        <p:nvSpPr>
          <p:cNvPr id="50" name="TextBox 54">
            <a:extLst>
              <a:ext uri="{FF2B5EF4-FFF2-40B4-BE49-F238E27FC236}">
                <a16:creationId xmlns:a16="http://schemas.microsoft.com/office/drawing/2014/main" id="{B628EEC6-8D9B-854C-A668-457A7780026F}"/>
              </a:ext>
            </a:extLst>
          </p:cNvPr>
          <p:cNvSpPr txBox="1"/>
          <p:nvPr/>
        </p:nvSpPr>
        <p:spPr>
          <a:xfrm>
            <a:off x="2299746" y="5472651"/>
            <a:ext cx="356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/>
              <a:t>1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AE91C8E-D01A-D343-894F-8525DE81BF04}"/>
              </a:ext>
            </a:extLst>
          </p:cNvPr>
          <p:cNvSpPr/>
          <p:nvPr/>
        </p:nvSpPr>
        <p:spPr>
          <a:xfrm>
            <a:off x="4917149" y="3329079"/>
            <a:ext cx="43038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Four 2-segment routing paths from A -&gt;F: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A-&gt;B-&gt;H-&gt;D-&gt;F: weight = 0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A-&gt;C-&gt;G-&gt;E-&gt;F: weight = 0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A-&gt;B-&gt;D-&gt;F: weight = 100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A-&gt;C-&gt;H-&gt;E: weight = 100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3ADB226-6416-9546-B218-8786C9BC16DB}"/>
              </a:ext>
            </a:extLst>
          </p:cNvPr>
          <p:cNvSpPr/>
          <p:nvPr/>
        </p:nvSpPr>
        <p:spPr>
          <a:xfrm>
            <a:off x="1763378" y="4196862"/>
            <a:ext cx="20267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ea typeface="新細明體" panose="02020500000000000000" pitchFamily="18" charset="-120"/>
                <a:sym typeface="Wingdings" pitchFamily="2" charset="2"/>
              </a:rPr>
              <a:t>Weight = 100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40F7D2E-B791-084E-A776-EFAB35622F72}"/>
              </a:ext>
            </a:extLst>
          </p:cNvPr>
          <p:cNvSpPr/>
          <p:nvPr/>
        </p:nvSpPr>
        <p:spPr>
          <a:xfrm>
            <a:off x="1739271" y="5196037"/>
            <a:ext cx="20267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ea typeface="新細明體" panose="02020500000000000000" pitchFamily="18" charset="-120"/>
                <a:sym typeface="Wingdings" pitchFamily="2" charset="2"/>
              </a:rPr>
              <a:t>Weight = 100</a:t>
            </a:r>
          </a:p>
        </p:txBody>
      </p: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D0D61E7B-363D-594C-8388-CB8B0C7C599A}"/>
              </a:ext>
            </a:extLst>
          </p:cNvPr>
          <p:cNvCxnSpPr/>
          <p:nvPr/>
        </p:nvCxnSpPr>
        <p:spPr>
          <a:xfrm>
            <a:off x="4917149" y="5013176"/>
            <a:ext cx="3759307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5221C302-3DF3-A14F-A431-BF5004812CF0}"/>
              </a:ext>
            </a:extLst>
          </p:cNvPr>
          <p:cNvCxnSpPr/>
          <p:nvPr/>
        </p:nvCxnSpPr>
        <p:spPr>
          <a:xfrm>
            <a:off x="4932040" y="5373216"/>
            <a:ext cx="3759307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F9C71FA0-FFB7-D142-9E4F-A893E771289D}"/>
              </a:ext>
            </a:extLst>
          </p:cNvPr>
          <p:cNvSpPr/>
          <p:nvPr/>
        </p:nvSpPr>
        <p:spPr>
          <a:xfrm>
            <a:off x="4917149" y="4106739"/>
            <a:ext cx="3975331" cy="36933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59001869"/>
      </p:ext>
    </p:extLst>
  </p:cSld>
  <p:clrMapOvr>
    <a:masterClrMapping/>
  </p:clrMapOvr>
  <p:transition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A centralized controller is introduced – 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software-defined networking (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SDN</a:t>
            </a:r>
            <a:r>
              <a:rPr lang="en-US" altLang="zh-TW" dirty="0">
                <a:ea typeface="新細明體" panose="02020500000000000000" pitchFamily="18" charset="-120"/>
              </a:rPr>
              <a:t>)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SDN-enabled Switches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49D70BA0-82F3-774E-951D-3FDE9516003C}"/>
              </a:ext>
            </a:extLst>
          </p:cNvPr>
          <p:cNvGrpSpPr/>
          <p:nvPr/>
        </p:nvGrpSpPr>
        <p:grpSpPr>
          <a:xfrm>
            <a:off x="2123728" y="3429000"/>
            <a:ext cx="5025591" cy="3425180"/>
            <a:chOff x="590550" y="723900"/>
            <a:chExt cx="8001000" cy="5453063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1464FF77-5260-2544-8E7D-C31AC65CD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90550" y="723900"/>
              <a:ext cx="7962900" cy="5410200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EBC2E31-B340-BA48-AF6F-DBDD7C7F9C41}"/>
                </a:ext>
              </a:extLst>
            </p:cNvPr>
            <p:cNvSpPr/>
            <p:nvPr/>
          </p:nvSpPr>
          <p:spPr>
            <a:xfrm>
              <a:off x="6012160" y="5849469"/>
              <a:ext cx="2579390" cy="3274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79093697"/>
      </p:ext>
    </p:extLst>
  </p:cSld>
  <p:clrMapOvr>
    <a:masterClrMapping/>
  </p:clrMapOvr>
  <p:transition advClick="0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en-US" altLang="zh-TW">
                <a:ea typeface="新細明體" panose="02020500000000000000" pitchFamily="18" charset="-120"/>
              </a:rPr>
              <a:t>Programming Project #3:</a:t>
            </a:r>
            <a:br>
              <a:rPr lang="en-US" altLang="zh-TW">
                <a:ea typeface="新細明體" panose="02020500000000000000" pitchFamily="18" charset="-120"/>
              </a:rPr>
            </a:br>
            <a:r>
              <a:rPr lang="en-US" altLang="zh-TW">
                <a:ea typeface="新細明體" panose="02020500000000000000" pitchFamily="18" charset="-120"/>
              </a:rPr>
              <a:t>Accept or reject a flow with 2-segment routing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7975798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/>
              <a:t>Input:</a:t>
            </a:r>
          </a:p>
          <a:p>
            <a:pPr lvl="1"/>
            <a:r>
              <a:rPr lang="en-US" altLang="zh-TW" sz="2400">
                <a:latin typeface="Cambria Math" panose="02040503050406030204" pitchFamily="18" charset="0"/>
                <a:ea typeface="Cambria Math" panose="02040503050406030204" pitchFamily="18" charset="0"/>
              </a:rPr>
              <a:t>Number of nodes and undirected links</a:t>
            </a:r>
          </a:p>
          <a:p>
            <a:pPr lvl="1"/>
            <a:r>
              <a:rPr lang="en-US" altLang="zh-TW" sz="2400">
                <a:latin typeface="Cambria Math" panose="02040503050406030204" pitchFamily="18" charset="0"/>
                <a:ea typeface="Cambria Math" panose="02040503050406030204" pitchFamily="18" charset="0"/>
              </a:rPr>
              <a:t>Each link has the non-negative link capacity</a:t>
            </a:r>
          </a:p>
          <a:p>
            <a:pPr lvl="1"/>
            <a:r>
              <a:rPr lang="en-US" altLang="zh-TW" sz="2400">
                <a:latin typeface="Cambria Math" panose="02040503050406030204" pitchFamily="18" charset="0"/>
                <a:ea typeface="Cambria Math" panose="02040503050406030204" pitchFamily="18" charset="0"/>
              </a:rPr>
              <a:t>Requests with their sources, destinations, and flow size</a:t>
            </a:r>
          </a:p>
          <a:p>
            <a:r>
              <a:rPr lang="en-US" altLang="zh-TW">
                <a:ea typeface="Cambria Math" panose="02040503050406030204" pitchFamily="18" charset="0"/>
              </a:rPr>
              <a:t>Procedure:</a:t>
            </a:r>
          </a:p>
          <a:p>
            <a:pPr lvl="1"/>
            <a:r>
              <a:rPr lang="en-US" altLang="zh-TW" sz="2400">
                <a:latin typeface="Cambria Math" panose="02040503050406030204" pitchFamily="18" charset="0"/>
                <a:ea typeface="Cambria Math" panose="02040503050406030204" pitchFamily="18" charset="0"/>
              </a:rPr>
              <a:t>Accept or reject the flow one by one</a:t>
            </a:r>
          </a:p>
          <a:p>
            <a:pPr lvl="1"/>
            <a:r>
              <a:rPr lang="en-US" altLang="zh-TW" sz="2400">
                <a:latin typeface="Cambria Math" panose="02040503050406030204" pitchFamily="18" charset="0"/>
                <a:ea typeface="Cambria Math" panose="02040503050406030204" pitchFamily="18" charset="0"/>
              </a:rPr>
              <a:t>If you accept the flow, then assign a path for the flow</a:t>
            </a:r>
          </a:p>
          <a:p>
            <a:r>
              <a:rPr lang="en-US" altLang="zh-TW">
                <a:ea typeface="Cambria Math" panose="02040503050406030204" pitchFamily="18" charset="0"/>
              </a:rPr>
              <a:t>Output:</a:t>
            </a:r>
          </a:p>
          <a:p>
            <a:pPr lvl="1"/>
            <a:r>
              <a:rPr lang="en-US" altLang="zh-TW" sz="2400">
                <a:latin typeface="Cambria Math" panose="02040503050406030204" pitchFamily="18" charset="0"/>
                <a:ea typeface="Cambria Math" panose="02040503050406030204" pitchFamily="18" charset="0"/>
              </a:rPr>
              <a:t>Number of accepted flows</a:t>
            </a:r>
          </a:p>
          <a:p>
            <a:pPr lvl="1"/>
            <a:r>
              <a:rPr lang="en-US" altLang="zh-TW" sz="2400">
                <a:latin typeface="Cambria Math" panose="02040503050406030204" pitchFamily="18" charset="0"/>
                <a:ea typeface="Cambria Math" panose="02040503050406030204" pitchFamily="18" charset="0"/>
              </a:rPr>
              <a:t>Total throughput</a:t>
            </a:r>
          </a:p>
          <a:p>
            <a:pPr lvl="1"/>
            <a:r>
              <a:rPr lang="en-US" altLang="zh-TW" sz="2400">
                <a:latin typeface="Cambria Math" panose="02040503050406030204" pitchFamily="18" charset="0"/>
                <a:ea typeface="Cambria Math" panose="02040503050406030204" pitchFamily="18" charset="0"/>
              </a:rPr>
              <a:t>The assigned paths of each accepted flow</a:t>
            </a:r>
          </a:p>
          <a:p>
            <a:r>
              <a:rPr lang="en-US" altLang="zh-TW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Implement the given algorithm to select the flows</a:t>
            </a:r>
          </a:p>
        </p:txBody>
      </p:sp>
    </p:spTree>
    <p:extLst>
      <p:ext uri="{BB962C8B-B14F-4D97-AF65-F5344CB8AC3E}">
        <p14:creationId xmlns:p14="http://schemas.microsoft.com/office/powerpoint/2010/main" val="10879936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8335838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>
                <a:ea typeface="新細明體" panose="02020500000000000000" pitchFamily="18" charset="-120"/>
              </a:rPr>
              <a:t>Maximizing the throughput is </a:t>
            </a:r>
            <a:r>
              <a:rPr lang="en-US" altLang="zh-TW">
                <a:solidFill>
                  <a:srgbClr val="C00000"/>
                </a:solidFill>
                <a:ea typeface="新細明體" panose="02020500000000000000" pitchFamily="18" charset="-120"/>
              </a:rPr>
              <a:t>NP-hard</a:t>
            </a:r>
          </a:p>
          <a:p>
            <a:r>
              <a:rPr lang="en-US" altLang="zh-TW">
                <a:ea typeface="新細明體" panose="02020500000000000000" pitchFamily="18" charset="-120"/>
              </a:rPr>
              <a:t>You cannot find an efficient algorithm for this problem </a:t>
            </a:r>
            <a:r>
              <a:rPr lang="en-US" altLang="zh-TW">
                <a:solidFill>
                  <a:srgbClr val="0070C0"/>
                </a:solidFill>
                <a:ea typeface="新細明體" panose="02020500000000000000" pitchFamily="18" charset="-120"/>
              </a:rPr>
              <a:t>unless NP = P</a:t>
            </a:r>
            <a:endParaRPr lang="en-US" altLang="zh-TW">
              <a:solidFill>
                <a:srgbClr val="0070C0"/>
              </a:solidFill>
              <a:ea typeface="Cambria Math" panose="02040503050406030204" pitchFamily="18" charset="0"/>
            </a:endParaRPr>
          </a:p>
          <a:p>
            <a:endParaRPr lang="en-US" altLang="zh-TW">
              <a:solidFill>
                <a:schemeClr val="tx1"/>
              </a:solidFill>
              <a:ea typeface="Cambria Math" panose="02040503050406030204" pitchFamily="18" charset="0"/>
            </a:endParaRPr>
          </a:p>
          <a:p>
            <a:r>
              <a:rPr lang="en-US" altLang="zh-TW">
                <a:ea typeface="Cambria Math" panose="02040503050406030204" pitchFamily="18" charset="0"/>
              </a:rPr>
              <a:t>There are many heuristic algorithms</a:t>
            </a:r>
          </a:p>
          <a:p>
            <a:r>
              <a:rPr lang="en-US" altLang="zh-TW"/>
              <a:t>“Optimized Network Traffic Engineering using Segment Routing,” in IEEE INFOCOM 2015</a:t>
            </a:r>
          </a:p>
          <a:p>
            <a:r>
              <a:rPr lang="en-US" altLang="zh-TW"/>
              <a:t>“Dynamic Routing for Network Throughput Maximization in Software-Defined Networks,” in INFOCOM 2016</a:t>
            </a:r>
          </a:p>
          <a:p>
            <a:r>
              <a:rPr lang="en-US" altLang="zh-TW">
                <a:solidFill>
                  <a:schemeClr val="tx1"/>
                </a:solidFill>
                <a:ea typeface="Cambria Math" panose="02040503050406030204" pitchFamily="18" charset="0"/>
              </a:rPr>
              <a:t>…</a:t>
            </a:r>
          </a:p>
          <a:p>
            <a:endParaRPr lang="en-US" altLang="zh-TW"/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3838104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Input Sample: </a:t>
            </a:r>
            <a:r>
              <a:rPr lang="en-US" altLang="zh-TW" err="1">
                <a:ea typeface="新細明體" panose="02020500000000000000" pitchFamily="18" charset="-120"/>
              </a:rPr>
              <a:t>input.txt</a:t>
            </a:r>
            <a:endParaRPr lang="en-US" altLang="zh-TW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395536" y="1501153"/>
            <a:ext cx="8496944" cy="452013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Format: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#nodes	#</a:t>
            </a:r>
            <a:r>
              <a:rPr lang="en-US" altLang="zh-CN" dirty="0" err="1">
                <a:solidFill>
                  <a:srgbClr val="C00000"/>
                </a:solidFill>
                <a:ea typeface="Cambria Math" panose="02040503050406030204" pitchFamily="18" charset="0"/>
              </a:rPr>
              <a:t>undirectedLinks</a:t>
            </a:r>
            <a:endParaRPr lang="en-US" altLang="zh-CN" dirty="0">
              <a:solidFill>
                <a:srgbClr val="C00000"/>
              </a:solidFill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 err="1">
                <a:ea typeface="Cambria Math" panose="02040503050406030204" pitchFamily="18" charset="0"/>
              </a:rPr>
              <a:t>linkID</a:t>
            </a:r>
            <a:r>
              <a:rPr lang="en-US" altLang="zh-CN" dirty="0">
                <a:ea typeface="Cambria Math" panose="02040503050406030204" pitchFamily="18" charset="0"/>
              </a:rPr>
              <a:t>	</a:t>
            </a:r>
            <a:r>
              <a:rPr lang="en-US" altLang="zh-CN" dirty="0" err="1">
                <a:ea typeface="Cambria Math" panose="02040503050406030204" pitchFamily="18" charset="0"/>
              </a:rPr>
              <a:t>firstNodeID</a:t>
            </a:r>
            <a:r>
              <a:rPr lang="en-US" altLang="zh-CN" dirty="0">
                <a:ea typeface="Cambria Math" panose="02040503050406030204" pitchFamily="18" charset="0"/>
              </a:rPr>
              <a:t>	</a:t>
            </a:r>
            <a:r>
              <a:rPr lang="en-US" altLang="zh-CN" dirty="0" err="1">
                <a:ea typeface="Cambria Math" panose="02040503050406030204" pitchFamily="18" charset="0"/>
              </a:rPr>
              <a:t>secondNodeID</a:t>
            </a:r>
            <a:r>
              <a:rPr lang="en-US" altLang="zh-CN" dirty="0">
                <a:ea typeface="Cambria Math" panose="02040503050406030204" pitchFamily="18" charset="0"/>
              </a:rPr>
              <a:t>	</a:t>
            </a:r>
            <a:r>
              <a:rPr lang="en-US" altLang="zh-CN" dirty="0" err="1">
                <a:ea typeface="Cambria Math" panose="02040503050406030204" pitchFamily="18" charset="0"/>
              </a:rPr>
              <a:t>linkCapacity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…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requestFlows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 err="1">
                <a:ea typeface="Cambria Math" panose="02040503050406030204" pitchFamily="18" charset="0"/>
              </a:rPr>
              <a:t>flowID</a:t>
            </a:r>
            <a:r>
              <a:rPr lang="en-US" altLang="zh-CN" dirty="0">
                <a:ea typeface="Cambria Math" panose="02040503050406030204" pitchFamily="18" charset="0"/>
              </a:rPr>
              <a:t>	</a:t>
            </a:r>
            <a:r>
              <a:rPr lang="en-US" altLang="zh-CN" dirty="0" err="1">
                <a:ea typeface="Cambria Math" panose="02040503050406030204" pitchFamily="18" charset="0"/>
              </a:rPr>
              <a:t>sourceID</a:t>
            </a:r>
            <a:r>
              <a:rPr lang="en-US" altLang="zh-CN" dirty="0">
                <a:ea typeface="Cambria Math" panose="02040503050406030204" pitchFamily="18" charset="0"/>
              </a:rPr>
              <a:t>		</a:t>
            </a:r>
            <a:r>
              <a:rPr lang="en-US" altLang="zh-CN" dirty="0" err="1">
                <a:ea typeface="Cambria Math" panose="02040503050406030204" pitchFamily="18" charset="0"/>
              </a:rPr>
              <a:t>destinationID</a:t>
            </a:r>
            <a:r>
              <a:rPr lang="en-US" altLang="zh-CN" dirty="0">
                <a:ea typeface="Cambria Math" panose="02040503050406030204" pitchFamily="18" charset="0"/>
              </a:rPr>
              <a:t>	</a:t>
            </a:r>
            <a:r>
              <a:rPr lang="en-US" altLang="zh-CN" dirty="0" err="1">
                <a:ea typeface="Cambria Math" panose="02040503050406030204" pitchFamily="18" charset="0"/>
              </a:rPr>
              <a:t>flowSize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…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0726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Input Sample: </a:t>
            </a:r>
            <a:r>
              <a:rPr lang="en-US" altLang="zh-TW" err="1">
                <a:ea typeface="新細明體" panose="02020500000000000000" pitchFamily="18" charset="-120"/>
              </a:rPr>
              <a:t>input.txt</a:t>
            </a:r>
            <a:endParaRPr lang="en-US" altLang="zh-TW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395536" y="1501153"/>
            <a:ext cx="8496944" cy="452013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Format: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7	9</a:t>
            </a:r>
            <a:endParaRPr lang="en-US" altLang="zh-CN" dirty="0">
              <a:solidFill>
                <a:srgbClr val="C00000"/>
              </a:solidFill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0	0	1	2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1	0	2	1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2	1	2	2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3	1	6	1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4	2	4	3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5	3	4	1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6	3	5	1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7	3	6	1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8	4	5	3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3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00B050"/>
                </a:solidFill>
                <a:ea typeface="Cambria Math" panose="02040503050406030204" pitchFamily="18" charset="0"/>
              </a:rPr>
              <a:t>0	0	5	1</a:t>
            </a:r>
          </a:p>
          <a:p>
            <a:pPr marL="0" indent="0">
              <a:buNone/>
            </a:pPr>
            <a:r>
              <a:rPr lang="en-US" altLang="zh-CN" sz="2700" b="1" dirty="0">
                <a:solidFill>
                  <a:schemeClr val="accent4"/>
                </a:solidFill>
                <a:ea typeface="Cambria Math" panose="02040503050406030204" pitchFamily="18" charset="0"/>
              </a:rPr>
              <a:t>1	1	4	1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00B0F0"/>
                </a:solidFill>
                <a:ea typeface="Cambria Math" panose="02040503050406030204" pitchFamily="18" charset="0"/>
              </a:rPr>
              <a:t>2	0	5	2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13FA97FB-A1B8-6341-B932-D0A2D958A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295069"/>
            <a:ext cx="3359654" cy="2254622"/>
          </a:xfrm>
          <a:prstGeom prst="rect">
            <a:avLst/>
          </a:prstGeom>
        </p:spPr>
      </p:pic>
      <p:sp>
        <p:nvSpPr>
          <p:cNvPr id="5" name="Rectangle 29">
            <a:extLst>
              <a:ext uri="{FF2B5EF4-FFF2-40B4-BE49-F238E27FC236}">
                <a16:creationId xmlns:a16="http://schemas.microsoft.com/office/drawing/2014/main" id="{5FBFA13D-2ACA-2541-8501-6FDB8ACC90E8}"/>
              </a:ext>
            </a:extLst>
          </p:cNvPr>
          <p:cNvSpPr/>
          <p:nvPr/>
        </p:nvSpPr>
        <p:spPr>
          <a:xfrm>
            <a:off x="5796136" y="4149080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Requests </a:t>
            </a:r>
          </a:p>
          <a:p>
            <a:pPr algn="ctr"/>
            <a:r>
              <a:rPr lang="en-US" sz="1800" b="1" dirty="0"/>
              <a:t>(</a:t>
            </a:r>
            <a:r>
              <a:rPr lang="en-US" sz="1800" b="1" dirty="0" err="1"/>
              <a:t>src</a:t>
            </a:r>
            <a:r>
              <a:rPr lang="en-US" sz="1800" b="1" dirty="0"/>
              <a:t>, </a:t>
            </a:r>
            <a:r>
              <a:rPr lang="en-US" sz="1800" b="1" dirty="0" err="1"/>
              <a:t>dest</a:t>
            </a:r>
            <a:r>
              <a:rPr lang="en-US" sz="1800" b="1" dirty="0"/>
              <a:t>; demand)</a:t>
            </a:r>
            <a:r>
              <a:rPr lang="en-US" sz="1800" dirty="0"/>
              <a:t>:</a:t>
            </a:r>
          </a:p>
          <a:p>
            <a:pPr algn="ctr"/>
            <a:r>
              <a:rPr lang="en-US" altLang="zh-TW" sz="1800" b="1" dirty="0">
                <a:solidFill>
                  <a:srgbClr val="00B050"/>
                </a:solidFill>
              </a:rPr>
              <a:t>(A, F; 1)</a:t>
            </a:r>
            <a:endParaRPr lang="en-US" altLang="zh-TW" sz="1800" b="1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chemeClr val="accent4"/>
                </a:solidFill>
              </a:rPr>
              <a:t>(B, E; 1)</a:t>
            </a:r>
            <a:endParaRPr lang="en-US" altLang="zh-TW" sz="1800" dirty="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 dirty="0">
                <a:solidFill>
                  <a:srgbClr val="00B0F0"/>
                </a:solidFill>
              </a:rPr>
              <a:t>(A, F; 2)</a:t>
            </a:r>
            <a:endParaRPr lang="en-US" altLang="zh-TW" sz="1800" dirty="0">
              <a:solidFill>
                <a:srgbClr val="00B0F0"/>
              </a:solidFill>
            </a:endParaRPr>
          </a:p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881338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Output Sample: </a:t>
            </a:r>
            <a:r>
              <a:rPr lang="en-US" altLang="zh-TW">
                <a:solidFill>
                  <a:srgbClr val="FF0000"/>
                </a:solidFill>
                <a:ea typeface="新細明體" panose="02020500000000000000" pitchFamily="18" charset="-120"/>
              </a:rPr>
              <a:t>use </a:t>
            </a:r>
            <a:r>
              <a:rPr lang="en-US" altLang="zh-TW" err="1">
                <a:solidFill>
                  <a:srgbClr val="FF0000"/>
                </a:solidFill>
                <a:ea typeface="新細明體" panose="02020500000000000000" pitchFamily="18" charset="-120"/>
              </a:rPr>
              <a:t>printf</a:t>
            </a:r>
            <a:endParaRPr lang="en-US" altLang="zh-TW">
              <a:solidFill>
                <a:srgbClr val="FF0000"/>
              </a:solidFill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395536" y="1501152"/>
            <a:ext cx="8496944" cy="535684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Format: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3	4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00B050"/>
                </a:solidFill>
                <a:ea typeface="Cambria Math" panose="02040503050406030204" pitchFamily="18" charset="0"/>
              </a:rPr>
              <a:t>0	0	2	4	5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 b="1" dirty="0">
                <a:solidFill>
                  <a:schemeClr val="accent4"/>
                </a:solidFill>
                <a:ea typeface="Cambria Math" panose="02040503050406030204" pitchFamily="18" charset="0"/>
              </a:rPr>
              <a:t>1	1	6	3	4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00B0F0"/>
                </a:solidFill>
                <a:ea typeface="Cambria Math" panose="02040503050406030204" pitchFamily="18" charset="0"/>
              </a:rPr>
              <a:t>2	0	1	2	4	5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6A49CAD-C4CF-DC46-965B-4FCEC91F5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583" y="1476949"/>
            <a:ext cx="3576881" cy="255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63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Installing Rules in the SDN-enabled Switches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16EEA17B-FC17-3349-9B5A-13BC8EB34674}"/>
              </a:ext>
            </a:extLst>
          </p:cNvPr>
          <p:cNvGrpSpPr/>
          <p:nvPr/>
        </p:nvGrpSpPr>
        <p:grpSpPr>
          <a:xfrm>
            <a:off x="1259632" y="1340768"/>
            <a:ext cx="6993359" cy="5359400"/>
            <a:chOff x="1259632" y="1340768"/>
            <a:chExt cx="6993359" cy="5359400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FCF0861F-A86E-C544-9418-AD9A6BFB9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9632" y="1340768"/>
              <a:ext cx="6731000" cy="535940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5AF6510-2201-9244-A9D1-758CCEFD635F}"/>
                </a:ext>
              </a:extLst>
            </p:cNvPr>
            <p:cNvSpPr/>
            <p:nvPr/>
          </p:nvSpPr>
          <p:spPr>
            <a:xfrm>
              <a:off x="6829274" y="6483244"/>
              <a:ext cx="1423717" cy="2169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5717199"/>
      </p:ext>
    </p:extLst>
  </p:cSld>
  <p:clrMapOvr>
    <a:masterClrMapping/>
  </p:clrMapOvr>
  <p:transition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Given the network topology and flow requests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Find a routing path for each flow</a:t>
            </a:r>
          </a:p>
          <a:p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Accept the more flows  better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The Routing Problem</a:t>
            </a:r>
          </a:p>
        </p:txBody>
      </p:sp>
      <p:sp>
        <p:nvSpPr>
          <p:cNvPr id="59" name="Rectangle 29">
            <a:extLst>
              <a:ext uri="{FF2B5EF4-FFF2-40B4-BE49-F238E27FC236}">
                <a16:creationId xmlns:a16="http://schemas.microsoft.com/office/drawing/2014/main" id="{86E263C8-D78A-8547-8AC6-230D3B8F6F8F}"/>
              </a:ext>
            </a:extLst>
          </p:cNvPr>
          <p:cNvSpPr/>
          <p:nvPr/>
        </p:nvSpPr>
        <p:spPr>
          <a:xfrm>
            <a:off x="5910966" y="3331341"/>
            <a:ext cx="237839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Requests </a:t>
            </a:r>
          </a:p>
          <a:p>
            <a:pPr algn="ctr"/>
            <a:r>
              <a:rPr lang="en-US" sz="1800" b="1" dirty="0"/>
              <a:t>(</a:t>
            </a:r>
            <a:r>
              <a:rPr lang="en-US" sz="1800" b="1" dirty="0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altLang="zh-TW" sz="1800">
              <a:solidFill>
                <a:srgbClr val="FFC000"/>
              </a:solidFill>
            </a:endParaRPr>
          </a:p>
          <a:p>
            <a:pPr algn="ctr"/>
            <a:endParaRPr lang="en-US" sz="1800"/>
          </a:p>
        </p:txBody>
      </p: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2E7704E0-DC60-6643-8FCA-E75097425DB1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63" name="群組 62">
              <a:extLst>
                <a:ext uri="{FF2B5EF4-FFF2-40B4-BE49-F238E27FC236}">
                  <a16:creationId xmlns:a16="http://schemas.microsoft.com/office/drawing/2014/main" id="{324CD773-7575-9649-8761-3975139FDD31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68" name="Oval 7">
                <a:extLst>
                  <a:ext uri="{FF2B5EF4-FFF2-40B4-BE49-F238E27FC236}">
                    <a16:creationId xmlns:a16="http://schemas.microsoft.com/office/drawing/2014/main" id="{577DD55C-B6B5-1D40-AA30-0D1146B56A4D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69" name="Oval 8">
                <a:extLst>
                  <a:ext uri="{FF2B5EF4-FFF2-40B4-BE49-F238E27FC236}">
                    <a16:creationId xmlns:a16="http://schemas.microsoft.com/office/drawing/2014/main" id="{0A853D47-4BF7-D94E-ACA5-72EE267262DE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70" name="Straight Connector 9">
                <a:extLst>
                  <a:ext uri="{FF2B5EF4-FFF2-40B4-BE49-F238E27FC236}">
                    <a16:creationId xmlns:a16="http://schemas.microsoft.com/office/drawing/2014/main" id="{F4CE1D87-5EC3-8E4C-BD5B-C3F27176DB33}"/>
                  </a:ext>
                </a:extLst>
              </p:cNvPr>
              <p:cNvCxnSpPr>
                <a:stCxn id="68" idx="7"/>
                <a:endCxn id="69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10">
                <a:extLst>
                  <a:ext uri="{FF2B5EF4-FFF2-40B4-BE49-F238E27FC236}">
                    <a16:creationId xmlns:a16="http://schemas.microsoft.com/office/drawing/2014/main" id="{C12776C7-0625-D24D-8F3D-11566F90701A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72" name="Oval 15">
                <a:extLst>
                  <a:ext uri="{FF2B5EF4-FFF2-40B4-BE49-F238E27FC236}">
                    <a16:creationId xmlns:a16="http://schemas.microsoft.com/office/drawing/2014/main" id="{A91875C3-F161-DC49-BDAA-0139483D1D98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73" name="Straight Connector 16">
                <a:extLst>
                  <a:ext uri="{FF2B5EF4-FFF2-40B4-BE49-F238E27FC236}">
                    <a16:creationId xmlns:a16="http://schemas.microsoft.com/office/drawing/2014/main" id="{B636FE4D-5318-7D47-9D9A-989CC9A0132C}"/>
                  </a:ext>
                </a:extLst>
              </p:cNvPr>
              <p:cNvCxnSpPr>
                <a:stCxn id="68" idx="5"/>
                <a:endCxn id="72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TextBox 24">
                <a:extLst>
                  <a:ext uri="{FF2B5EF4-FFF2-40B4-BE49-F238E27FC236}">
                    <a16:creationId xmlns:a16="http://schemas.microsoft.com/office/drawing/2014/main" id="{0C089CE9-6005-D849-99F3-A39DA07B4D00}"/>
                  </a:ext>
                </a:extLst>
              </p:cNvPr>
              <p:cNvSpPr txBox="1"/>
              <p:nvPr/>
            </p:nvSpPr>
            <p:spPr>
              <a:xfrm>
                <a:off x="840187" y="4253128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75" name="Oval 25">
                <a:extLst>
                  <a:ext uri="{FF2B5EF4-FFF2-40B4-BE49-F238E27FC236}">
                    <a16:creationId xmlns:a16="http://schemas.microsoft.com/office/drawing/2014/main" id="{0BB85D0A-A83D-354A-A230-B53DC0EA520D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76" name="Oval 26">
                <a:extLst>
                  <a:ext uri="{FF2B5EF4-FFF2-40B4-BE49-F238E27FC236}">
                    <a16:creationId xmlns:a16="http://schemas.microsoft.com/office/drawing/2014/main" id="{1C464CED-4164-F54A-9B42-29EDB911A9B1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77" name="Oval 27">
                <a:extLst>
                  <a:ext uri="{FF2B5EF4-FFF2-40B4-BE49-F238E27FC236}">
                    <a16:creationId xmlns:a16="http://schemas.microsoft.com/office/drawing/2014/main" id="{17FFBFE5-59F9-B743-8959-A259E9462269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78" name="Straight Connector 28">
                <a:extLst>
                  <a:ext uri="{FF2B5EF4-FFF2-40B4-BE49-F238E27FC236}">
                    <a16:creationId xmlns:a16="http://schemas.microsoft.com/office/drawing/2014/main" id="{1C2E62A0-8C1B-DB40-A83B-5A011725F221}"/>
                  </a:ext>
                </a:extLst>
              </p:cNvPr>
              <p:cNvCxnSpPr>
                <a:stCxn id="75" idx="5"/>
                <a:endCxn id="77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31">
                <a:extLst>
                  <a:ext uri="{FF2B5EF4-FFF2-40B4-BE49-F238E27FC236}">
                    <a16:creationId xmlns:a16="http://schemas.microsoft.com/office/drawing/2014/main" id="{8689AEB2-70CF-C843-9143-0196C991F162}"/>
                  </a:ext>
                </a:extLst>
              </p:cNvPr>
              <p:cNvCxnSpPr>
                <a:stCxn id="76" idx="7"/>
                <a:endCxn id="77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34">
                <a:extLst>
                  <a:ext uri="{FF2B5EF4-FFF2-40B4-BE49-F238E27FC236}">
                    <a16:creationId xmlns:a16="http://schemas.microsoft.com/office/drawing/2014/main" id="{5D79F597-8985-1D4A-9768-71DB4A07BCCC}"/>
                  </a:ext>
                </a:extLst>
              </p:cNvPr>
              <p:cNvCxnSpPr>
                <a:cxnSpLocks/>
                <a:stCxn id="69" idx="6"/>
                <a:endCxn id="66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37">
                <a:extLst>
                  <a:ext uri="{FF2B5EF4-FFF2-40B4-BE49-F238E27FC236}">
                    <a16:creationId xmlns:a16="http://schemas.microsoft.com/office/drawing/2014/main" id="{DF5DCFF7-AA09-574C-9B32-2868D0693814}"/>
                  </a:ext>
                </a:extLst>
              </p:cNvPr>
              <p:cNvCxnSpPr>
                <a:stCxn id="72" idx="6"/>
                <a:endCxn id="76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40">
                <a:extLst>
                  <a:ext uri="{FF2B5EF4-FFF2-40B4-BE49-F238E27FC236}">
                    <a16:creationId xmlns:a16="http://schemas.microsoft.com/office/drawing/2014/main" id="{56682560-4946-EF48-8F91-B96ABF497DC3}"/>
                  </a:ext>
                </a:extLst>
              </p:cNvPr>
              <p:cNvCxnSpPr>
                <a:stCxn id="69" idx="4"/>
                <a:endCxn id="72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48">
                <a:extLst>
                  <a:ext uri="{FF2B5EF4-FFF2-40B4-BE49-F238E27FC236}">
                    <a16:creationId xmlns:a16="http://schemas.microsoft.com/office/drawing/2014/main" id="{303062AF-0D43-D949-9B9F-EE7678783EB4}"/>
                  </a:ext>
                </a:extLst>
              </p:cNvPr>
              <p:cNvSpPr txBox="1"/>
              <p:nvPr/>
            </p:nvSpPr>
            <p:spPr>
              <a:xfrm>
                <a:off x="2468946" y="4848199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  <a:endParaRPr lang="en-US" b="1"/>
              </a:p>
            </p:txBody>
          </p:sp>
          <p:sp>
            <p:nvSpPr>
              <p:cNvPr id="84" name="TextBox 49">
                <a:extLst>
                  <a:ext uri="{FF2B5EF4-FFF2-40B4-BE49-F238E27FC236}">
                    <a16:creationId xmlns:a16="http://schemas.microsoft.com/office/drawing/2014/main" id="{34D7C77A-8550-E445-B627-F0EB852629FB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85" name="TextBox 53">
                <a:extLst>
                  <a:ext uri="{FF2B5EF4-FFF2-40B4-BE49-F238E27FC236}">
                    <a16:creationId xmlns:a16="http://schemas.microsoft.com/office/drawing/2014/main" id="{82A81FD2-460E-C745-AE40-A8639E9DEF18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86" name="TextBox 54">
                <a:extLst>
                  <a:ext uri="{FF2B5EF4-FFF2-40B4-BE49-F238E27FC236}">
                    <a16:creationId xmlns:a16="http://schemas.microsoft.com/office/drawing/2014/main" id="{410EE76B-6911-EE4F-A387-602ECBF59B71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87" name="TextBox 55">
                <a:extLst>
                  <a:ext uri="{FF2B5EF4-FFF2-40B4-BE49-F238E27FC236}">
                    <a16:creationId xmlns:a16="http://schemas.microsoft.com/office/drawing/2014/main" id="{7055F753-9EDF-9640-9466-50B10C99E4BB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88" name="TextBox 56">
                <a:extLst>
                  <a:ext uri="{FF2B5EF4-FFF2-40B4-BE49-F238E27FC236}">
                    <a16:creationId xmlns:a16="http://schemas.microsoft.com/office/drawing/2014/main" id="{A1B1F430-A5FE-5646-BAE0-197128FDD272}"/>
                  </a:ext>
                </a:extLst>
              </p:cNvPr>
              <p:cNvSpPr txBox="1"/>
              <p:nvPr/>
            </p:nvSpPr>
            <p:spPr>
              <a:xfrm>
                <a:off x="4271466" y="4223430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3</a:t>
                </a:r>
              </a:p>
            </p:txBody>
          </p:sp>
        </p:grpSp>
        <p:cxnSp>
          <p:nvCxnSpPr>
            <p:cNvPr id="64" name="Straight Connector 43">
              <a:extLst>
                <a:ext uri="{FF2B5EF4-FFF2-40B4-BE49-F238E27FC236}">
                  <a16:creationId xmlns:a16="http://schemas.microsoft.com/office/drawing/2014/main" id="{B436323E-A688-B347-9BB4-046DC06C0E0D}"/>
                </a:ext>
              </a:extLst>
            </p:cNvPr>
            <p:cNvCxnSpPr>
              <a:cxnSpLocks/>
              <a:stCxn id="75" idx="4"/>
              <a:endCxn id="76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54">
              <a:extLst>
                <a:ext uri="{FF2B5EF4-FFF2-40B4-BE49-F238E27FC236}">
                  <a16:creationId xmlns:a16="http://schemas.microsoft.com/office/drawing/2014/main" id="{883660E0-9054-EF46-B49A-9E45B743C358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66" name="Oval 25">
              <a:extLst>
                <a:ext uri="{FF2B5EF4-FFF2-40B4-BE49-F238E27FC236}">
                  <a16:creationId xmlns:a16="http://schemas.microsoft.com/office/drawing/2014/main" id="{078153CE-4127-3244-A205-CA867DE93BB1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67" name="Straight Connector 34">
              <a:extLst>
                <a:ext uri="{FF2B5EF4-FFF2-40B4-BE49-F238E27FC236}">
                  <a16:creationId xmlns:a16="http://schemas.microsoft.com/office/drawing/2014/main" id="{5B0BCDE0-F560-5542-AC0F-45133236FDF8}"/>
                </a:ext>
              </a:extLst>
            </p:cNvPr>
            <p:cNvCxnSpPr>
              <a:cxnSpLocks/>
              <a:stCxn id="66" idx="6"/>
              <a:endCxn id="75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6078838"/>
      </p:ext>
    </p:extLst>
  </p:cSld>
  <p:clrMapOvr>
    <a:masterClrMapping/>
  </p:clrMapOvr>
  <p:transition advClick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Given the network topology and flow requests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Find a routing path for each flow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Accept the more flows  better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The Routing Problem</a:t>
            </a:r>
          </a:p>
        </p:txBody>
      </p:sp>
      <p:sp>
        <p:nvSpPr>
          <p:cNvPr id="59" name="Rectangle 29">
            <a:extLst>
              <a:ext uri="{FF2B5EF4-FFF2-40B4-BE49-F238E27FC236}">
                <a16:creationId xmlns:a16="http://schemas.microsoft.com/office/drawing/2014/main" id="{86E263C8-D78A-8547-8AC6-230D3B8F6F8F}"/>
              </a:ext>
            </a:extLst>
          </p:cNvPr>
          <p:cNvSpPr/>
          <p:nvPr/>
        </p:nvSpPr>
        <p:spPr>
          <a:xfrm>
            <a:off x="5910966" y="3331341"/>
            <a:ext cx="237839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altLang="zh-TW" sz="1800">
              <a:solidFill>
                <a:srgbClr val="FFC000"/>
              </a:solidFill>
            </a:endParaRPr>
          </a:p>
          <a:p>
            <a:pPr algn="ctr"/>
            <a:endParaRPr lang="en-US" sz="1800"/>
          </a:p>
        </p:txBody>
      </p: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2E7704E0-DC60-6643-8FCA-E75097425DB1}"/>
              </a:ext>
            </a:extLst>
          </p:cNvPr>
          <p:cNvGrpSpPr/>
          <p:nvPr/>
        </p:nvGrpSpPr>
        <p:grpSpPr>
          <a:xfrm>
            <a:off x="539552" y="3632361"/>
            <a:ext cx="4760782" cy="2828900"/>
            <a:chOff x="539552" y="3632361"/>
            <a:chExt cx="4760782" cy="2828900"/>
          </a:xfrm>
        </p:grpSpPr>
        <p:grpSp>
          <p:nvGrpSpPr>
            <p:cNvPr id="63" name="群組 62">
              <a:extLst>
                <a:ext uri="{FF2B5EF4-FFF2-40B4-BE49-F238E27FC236}">
                  <a16:creationId xmlns:a16="http://schemas.microsoft.com/office/drawing/2014/main" id="{324CD773-7575-9649-8761-3975139FDD31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2828900"/>
              <a:chOff x="398119" y="2271626"/>
              <a:chExt cx="4760782" cy="2828900"/>
            </a:xfrm>
          </p:grpSpPr>
          <p:sp>
            <p:nvSpPr>
              <p:cNvPr id="68" name="Oval 7">
                <a:extLst>
                  <a:ext uri="{FF2B5EF4-FFF2-40B4-BE49-F238E27FC236}">
                    <a16:creationId xmlns:a16="http://schemas.microsoft.com/office/drawing/2014/main" id="{577DD55C-B6B5-1D40-AA30-0D1146B56A4D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69" name="Oval 8">
                <a:extLst>
                  <a:ext uri="{FF2B5EF4-FFF2-40B4-BE49-F238E27FC236}">
                    <a16:creationId xmlns:a16="http://schemas.microsoft.com/office/drawing/2014/main" id="{0A853D47-4BF7-D94E-ACA5-72EE267262DE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70" name="Straight Connector 9">
                <a:extLst>
                  <a:ext uri="{FF2B5EF4-FFF2-40B4-BE49-F238E27FC236}">
                    <a16:creationId xmlns:a16="http://schemas.microsoft.com/office/drawing/2014/main" id="{F4CE1D87-5EC3-8E4C-BD5B-C3F27176DB33}"/>
                  </a:ext>
                </a:extLst>
              </p:cNvPr>
              <p:cNvCxnSpPr>
                <a:stCxn id="68" idx="7"/>
                <a:endCxn id="69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10">
                <a:extLst>
                  <a:ext uri="{FF2B5EF4-FFF2-40B4-BE49-F238E27FC236}">
                    <a16:creationId xmlns:a16="http://schemas.microsoft.com/office/drawing/2014/main" id="{C12776C7-0625-D24D-8F3D-11566F90701A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72" name="Oval 15">
                <a:extLst>
                  <a:ext uri="{FF2B5EF4-FFF2-40B4-BE49-F238E27FC236}">
                    <a16:creationId xmlns:a16="http://schemas.microsoft.com/office/drawing/2014/main" id="{A91875C3-F161-DC49-BDAA-0139483D1D98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73" name="Straight Connector 16">
                <a:extLst>
                  <a:ext uri="{FF2B5EF4-FFF2-40B4-BE49-F238E27FC236}">
                    <a16:creationId xmlns:a16="http://schemas.microsoft.com/office/drawing/2014/main" id="{B636FE4D-5318-7D47-9D9A-989CC9A0132C}"/>
                  </a:ext>
                </a:extLst>
              </p:cNvPr>
              <p:cNvCxnSpPr>
                <a:stCxn id="68" idx="5"/>
                <a:endCxn id="72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Oval 25">
                <a:extLst>
                  <a:ext uri="{FF2B5EF4-FFF2-40B4-BE49-F238E27FC236}">
                    <a16:creationId xmlns:a16="http://schemas.microsoft.com/office/drawing/2014/main" id="{0BB85D0A-A83D-354A-A230-B53DC0EA520D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76" name="Oval 26">
                <a:extLst>
                  <a:ext uri="{FF2B5EF4-FFF2-40B4-BE49-F238E27FC236}">
                    <a16:creationId xmlns:a16="http://schemas.microsoft.com/office/drawing/2014/main" id="{1C464CED-4164-F54A-9B42-29EDB911A9B1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77" name="Oval 27">
                <a:extLst>
                  <a:ext uri="{FF2B5EF4-FFF2-40B4-BE49-F238E27FC236}">
                    <a16:creationId xmlns:a16="http://schemas.microsoft.com/office/drawing/2014/main" id="{17FFBFE5-59F9-B743-8959-A259E9462269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78" name="Straight Connector 28">
                <a:extLst>
                  <a:ext uri="{FF2B5EF4-FFF2-40B4-BE49-F238E27FC236}">
                    <a16:creationId xmlns:a16="http://schemas.microsoft.com/office/drawing/2014/main" id="{1C2E62A0-8C1B-DB40-A83B-5A011725F221}"/>
                  </a:ext>
                </a:extLst>
              </p:cNvPr>
              <p:cNvCxnSpPr>
                <a:stCxn id="75" idx="5"/>
                <a:endCxn id="77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31">
                <a:extLst>
                  <a:ext uri="{FF2B5EF4-FFF2-40B4-BE49-F238E27FC236}">
                    <a16:creationId xmlns:a16="http://schemas.microsoft.com/office/drawing/2014/main" id="{8689AEB2-70CF-C843-9143-0196C991F162}"/>
                  </a:ext>
                </a:extLst>
              </p:cNvPr>
              <p:cNvCxnSpPr>
                <a:stCxn id="76" idx="7"/>
                <a:endCxn id="77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34">
                <a:extLst>
                  <a:ext uri="{FF2B5EF4-FFF2-40B4-BE49-F238E27FC236}">
                    <a16:creationId xmlns:a16="http://schemas.microsoft.com/office/drawing/2014/main" id="{5D79F597-8985-1D4A-9768-71DB4A07BCCC}"/>
                  </a:ext>
                </a:extLst>
              </p:cNvPr>
              <p:cNvCxnSpPr>
                <a:cxnSpLocks/>
                <a:stCxn id="69" idx="6"/>
                <a:endCxn id="66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37">
                <a:extLst>
                  <a:ext uri="{FF2B5EF4-FFF2-40B4-BE49-F238E27FC236}">
                    <a16:creationId xmlns:a16="http://schemas.microsoft.com/office/drawing/2014/main" id="{DF5DCFF7-AA09-574C-9B32-2868D0693814}"/>
                  </a:ext>
                </a:extLst>
              </p:cNvPr>
              <p:cNvCxnSpPr>
                <a:stCxn id="72" idx="6"/>
                <a:endCxn id="76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40">
                <a:extLst>
                  <a:ext uri="{FF2B5EF4-FFF2-40B4-BE49-F238E27FC236}">
                    <a16:creationId xmlns:a16="http://schemas.microsoft.com/office/drawing/2014/main" id="{56682560-4946-EF48-8F91-B96ABF497DC3}"/>
                  </a:ext>
                </a:extLst>
              </p:cNvPr>
              <p:cNvCxnSpPr>
                <a:stCxn id="69" idx="4"/>
                <a:endCxn id="72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TextBox 49">
                <a:extLst>
                  <a:ext uri="{FF2B5EF4-FFF2-40B4-BE49-F238E27FC236}">
                    <a16:creationId xmlns:a16="http://schemas.microsoft.com/office/drawing/2014/main" id="{34D7C77A-8550-E445-B627-F0EB852629FB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85" name="TextBox 53">
                <a:extLst>
                  <a:ext uri="{FF2B5EF4-FFF2-40B4-BE49-F238E27FC236}">
                    <a16:creationId xmlns:a16="http://schemas.microsoft.com/office/drawing/2014/main" id="{82A81FD2-460E-C745-AE40-A8639E9DEF18}"/>
                  </a:ext>
                </a:extLst>
              </p:cNvPr>
              <p:cNvSpPr txBox="1"/>
              <p:nvPr/>
            </p:nvSpPr>
            <p:spPr>
              <a:xfrm>
                <a:off x="1762958" y="352955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  <a:endParaRPr lang="en-US" b="1"/>
              </a:p>
            </p:txBody>
          </p:sp>
          <p:sp>
            <p:nvSpPr>
              <p:cNvPr id="86" name="TextBox 54">
                <a:extLst>
                  <a:ext uri="{FF2B5EF4-FFF2-40B4-BE49-F238E27FC236}">
                    <a16:creationId xmlns:a16="http://schemas.microsoft.com/office/drawing/2014/main" id="{410EE76B-6911-EE4F-A387-602ECBF59B71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87" name="TextBox 55">
                <a:extLst>
                  <a:ext uri="{FF2B5EF4-FFF2-40B4-BE49-F238E27FC236}">
                    <a16:creationId xmlns:a16="http://schemas.microsoft.com/office/drawing/2014/main" id="{7055F753-9EDF-9640-9466-50B10C99E4BB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</p:grpSp>
        <p:cxnSp>
          <p:nvCxnSpPr>
            <p:cNvPr id="64" name="Straight Connector 43">
              <a:extLst>
                <a:ext uri="{FF2B5EF4-FFF2-40B4-BE49-F238E27FC236}">
                  <a16:creationId xmlns:a16="http://schemas.microsoft.com/office/drawing/2014/main" id="{B436323E-A688-B347-9BB4-046DC06C0E0D}"/>
                </a:ext>
              </a:extLst>
            </p:cNvPr>
            <p:cNvCxnSpPr>
              <a:cxnSpLocks/>
              <a:stCxn id="75" idx="4"/>
              <a:endCxn id="76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54">
              <a:extLst>
                <a:ext uri="{FF2B5EF4-FFF2-40B4-BE49-F238E27FC236}">
                  <a16:creationId xmlns:a16="http://schemas.microsoft.com/office/drawing/2014/main" id="{883660E0-9054-EF46-B49A-9E45B743C358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66" name="Oval 25">
              <a:extLst>
                <a:ext uri="{FF2B5EF4-FFF2-40B4-BE49-F238E27FC236}">
                  <a16:creationId xmlns:a16="http://schemas.microsoft.com/office/drawing/2014/main" id="{078153CE-4127-3244-A205-CA867DE93BB1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67" name="Straight Connector 34">
              <a:extLst>
                <a:ext uri="{FF2B5EF4-FFF2-40B4-BE49-F238E27FC236}">
                  <a16:creationId xmlns:a16="http://schemas.microsoft.com/office/drawing/2014/main" id="{5B0BCDE0-F560-5542-AC0F-45133236FDF8}"/>
                </a:ext>
              </a:extLst>
            </p:cNvPr>
            <p:cNvCxnSpPr>
              <a:cxnSpLocks/>
              <a:stCxn id="66" idx="6"/>
              <a:endCxn id="75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24">
            <a:extLst>
              <a:ext uri="{FF2B5EF4-FFF2-40B4-BE49-F238E27FC236}">
                <a16:creationId xmlns:a16="http://schemas.microsoft.com/office/drawing/2014/main" id="{35628D61-DD02-384B-A227-7EBC703DE68D}"/>
              </a:ext>
            </a:extLst>
          </p:cNvPr>
          <p:cNvSpPr txBox="1"/>
          <p:nvPr/>
        </p:nvSpPr>
        <p:spPr>
          <a:xfrm>
            <a:off x="633994" y="5585900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>
                <a:ln>
                  <a:solidFill>
                    <a:schemeClr val="tx1"/>
                  </a:solidFill>
                </a:ln>
                <a:solidFill>
                  <a:schemeClr val="accent1"/>
                </a:solidFill>
              </a:rPr>
              <a:t>1</a:t>
            </a:r>
            <a:r>
              <a:rPr lang="en-US" altLang="zh-TW" b="1"/>
              <a:t> (</a:t>
            </a:r>
            <a:r>
              <a:rPr lang="en-US" altLang="zh-TW" b="1">
                <a:ln>
                  <a:solidFill>
                    <a:schemeClr val="accent1"/>
                  </a:solidFill>
                </a:ln>
                <a:solidFill>
                  <a:schemeClr val="accent5"/>
                </a:solidFill>
              </a:rPr>
              <a:t>1</a:t>
            </a:r>
            <a:r>
              <a:rPr lang="en-US" altLang="zh-TW" b="1"/>
              <a:t>)</a:t>
            </a:r>
          </a:p>
        </p:txBody>
      </p:sp>
      <p:sp>
        <p:nvSpPr>
          <p:cNvPr id="33" name="TextBox 48">
            <a:extLst>
              <a:ext uri="{FF2B5EF4-FFF2-40B4-BE49-F238E27FC236}">
                <a16:creationId xmlns:a16="http://schemas.microsoft.com/office/drawing/2014/main" id="{FB50DFCD-31B6-6E48-A29E-C607C0159AB4}"/>
              </a:ext>
            </a:extLst>
          </p:cNvPr>
          <p:cNvSpPr txBox="1"/>
          <p:nvPr/>
        </p:nvSpPr>
        <p:spPr>
          <a:xfrm>
            <a:off x="2379546" y="6208934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ln>
                  <a:solidFill>
                    <a:schemeClr val="tx1"/>
                  </a:solidFill>
                </a:ln>
                <a:solidFill>
                  <a:schemeClr val="accent1"/>
                </a:solidFill>
              </a:rPr>
              <a:t>3</a:t>
            </a:r>
            <a:r>
              <a:rPr lang="en-US" b="1"/>
              <a:t> (</a:t>
            </a:r>
            <a:r>
              <a:rPr lang="en-US" b="1">
                <a:ln>
                  <a:solidFill>
                    <a:schemeClr val="accent1"/>
                  </a:solidFill>
                </a:ln>
                <a:solidFill>
                  <a:schemeClr val="accent5"/>
                </a:solidFill>
              </a:rPr>
              <a:t>1</a:t>
            </a:r>
            <a:r>
              <a:rPr lang="en-US" b="1"/>
              <a:t>)</a:t>
            </a:r>
          </a:p>
        </p:txBody>
      </p:sp>
      <p:sp>
        <p:nvSpPr>
          <p:cNvPr id="34" name="TextBox 56">
            <a:extLst>
              <a:ext uri="{FF2B5EF4-FFF2-40B4-BE49-F238E27FC236}">
                <a16:creationId xmlns:a16="http://schemas.microsoft.com/office/drawing/2014/main" id="{40724D77-F053-6A4B-AE53-7BFA5F791603}"/>
              </a:ext>
            </a:extLst>
          </p:cNvPr>
          <p:cNvSpPr txBox="1"/>
          <p:nvPr/>
        </p:nvSpPr>
        <p:spPr>
          <a:xfrm>
            <a:off x="4321252" y="5573873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>
                <a:ln>
                  <a:solidFill>
                    <a:schemeClr val="tx1"/>
                  </a:solidFill>
                </a:ln>
                <a:solidFill>
                  <a:schemeClr val="accent1"/>
                </a:solidFill>
              </a:rPr>
              <a:t>3</a:t>
            </a:r>
            <a:r>
              <a:rPr lang="en-US" altLang="zh-TW" b="1"/>
              <a:t> (</a:t>
            </a:r>
            <a:r>
              <a:rPr lang="en-US" altLang="zh-TW" b="1">
                <a:ln>
                  <a:solidFill>
                    <a:schemeClr val="accent1"/>
                  </a:solidFill>
                </a:ln>
                <a:solidFill>
                  <a:schemeClr val="accent5"/>
                </a:solidFill>
              </a:rPr>
              <a:t>1</a:t>
            </a:r>
            <a:r>
              <a:rPr lang="en-US" altLang="zh-TW" b="1"/>
              <a:t>)</a:t>
            </a:r>
          </a:p>
        </p:txBody>
      </p:sp>
      <p:sp>
        <p:nvSpPr>
          <p:cNvPr id="35" name="L-Shape 6">
            <a:extLst>
              <a:ext uri="{FF2B5EF4-FFF2-40B4-BE49-F238E27FC236}">
                <a16:creationId xmlns:a16="http://schemas.microsoft.com/office/drawing/2014/main" id="{C06BCC6E-DD21-F446-B04E-183A3848DD53}"/>
              </a:ext>
            </a:extLst>
          </p:cNvPr>
          <p:cNvSpPr/>
          <p:nvPr/>
        </p:nvSpPr>
        <p:spPr>
          <a:xfrm rot="18900000">
            <a:off x="6362526" y="394547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319630"/>
      </p:ext>
    </p:extLst>
  </p:cSld>
  <p:clrMapOvr>
    <a:masterClrMapping/>
  </p:clrMapOvr>
  <p:transition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Given the network topology and flow requests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Find a routing path for each flow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Accept the more flows  better</a:t>
            </a:r>
          </a:p>
          <a:p>
            <a:endParaRPr lang="en-US" altLang="zh-TW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The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62526" y="394547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59788" y="4236434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DD21EA81-C912-1747-93E7-D9FA391E8937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102" name="群組 101">
              <a:extLst>
                <a:ext uri="{FF2B5EF4-FFF2-40B4-BE49-F238E27FC236}">
                  <a16:creationId xmlns:a16="http://schemas.microsoft.com/office/drawing/2014/main" id="{FD5E14D4-6A46-8D4A-8941-9D0EB177F07E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103" name="Oval 7">
                <a:extLst>
                  <a:ext uri="{FF2B5EF4-FFF2-40B4-BE49-F238E27FC236}">
                    <a16:creationId xmlns:a16="http://schemas.microsoft.com/office/drawing/2014/main" id="{54B951FE-A49F-C748-AB0C-F44C8D6A8BA5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04" name="Oval 8">
                <a:extLst>
                  <a:ext uri="{FF2B5EF4-FFF2-40B4-BE49-F238E27FC236}">
                    <a16:creationId xmlns:a16="http://schemas.microsoft.com/office/drawing/2014/main" id="{00B9F5DF-DF1F-0C41-80BF-BF746244E159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05" name="Straight Connector 9">
                <a:extLst>
                  <a:ext uri="{FF2B5EF4-FFF2-40B4-BE49-F238E27FC236}">
                    <a16:creationId xmlns:a16="http://schemas.microsoft.com/office/drawing/2014/main" id="{0BE8E934-947D-B149-B88C-816D58E49A98}"/>
                  </a:ext>
                </a:extLst>
              </p:cNvPr>
              <p:cNvCxnSpPr>
                <a:stCxn id="103" idx="7"/>
                <a:endCxn id="10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">
                <a:extLst>
                  <a:ext uri="{FF2B5EF4-FFF2-40B4-BE49-F238E27FC236}">
                    <a16:creationId xmlns:a16="http://schemas.microsoft.com/office/drawing/2014/main" id="{5C47115E-9B7F-F248-8D4F-1674B7A8C5E2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07" name="Oval 15">
                <a:extLst>
                  <a:ext uri="{FF2B5EF4-FFF2-40B4-BE49-F238E27FC236}">
                    <a16:creationId xmlns:a16="http://schemas.microsoft.com/office/drawing/2014/main" id="{C43D749E-98A1-C846-BEB1-4463A91D3069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08" name="Straight Connector 16">
                <a:extLst>
                  <a:ext uri="{FF2B5EF4-FFF2-40B4-BE49-F238E27FC236}">
                    <a16:creationId xmlns:a16="http://schemas.microsoft.com/office/drawing/2014/main" id="{2869C104-964A-9449-B242-385060132B70}"/>
                  </a:ext>
                </a:extLst>
              </p:cNvPr>
              <p:cNvCxnSpPr>
                <a:stCxn id="103" idx="5"/>
                <a:endCxn id="10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24">
                <a:extLst>
                  <a:ext uri="{FF2B5EF4-FFF2-40B4-BE49-F238E27FC236}">
                    <a16:creationId xmlns:a16="http://schemas.microsoft.com/office/drawing/2014/main" id="{9A06C385-6652-314D-A387-33421D8394E0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10" name="Oval 25">
                <a:extLst>
                  <a:ext uri="{FF2B5EF4-FFF2-40B4-BE49-F238E27FC236}">
                    <a16:creationId xmlns:a16="http://schemas.microsoft.com/office/drawing/2014/main" id="{71559E04-AC49-1245-8A12-73F65B6B8B9E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11" name="Oval 26">
                <a:extLst>
                  <a:ext uri="{FF2B5EF4-FFF2-40B4-BE49-F238E27FC236}">
                    <a16:creationId xmlns:a16="http://schemas.microsoft.com/office/drawing/2014/main" id="{7F768459-FD8B-304F-899A-84849427F31F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12" name="Oval 27">
                <a:extLst>
                  <a:ext uri="{FF2B5EF4-FFF2-40B4-BE49-F238E27FC236}">
                    <a16:creationId xmlns:a16="http://schemas.microsoft.com/office/drawing/2014/main" id="{E9186234-DE34-934E-97E2-457770E25652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13" name="Straight Connector 28">
                <a:extLst>
                  <a:ext uri="{FF2B5EF4-FFF2-40B4-BE49-F238E27FC236}">
                    <a16:creationId xmlns:a16="http://schemas.microsoft.com/office/drawing/2014/main" id="{056E45D0-D97C-5841-8A6B-40ECE2D5A4C1}"/>
                  </a:ext>
                </a:extLst>
              </p:cNvPr>
              <p:cNvCxnSpPr>
                <a:stCxn id="110" idx="5"/>
                <a:endCxn id="11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31">
                <a:extLst>
                  <a:ext uri="{FF2B5EF4-FFF2-40B4-BE49-F238E27FC236}">
                    <a16:creationId xmlns:a16="http://schemas.microsoft.com/office/drawing/2014/main" id="{ACB7D364-EF59-704D-95BC-4CBA777FDBF1}"/>
                  </a:ext>
                </a:extLst>
              </p:cNvPr>
              <p:cNvCxnSpPr>
                <a:stCxn id="111" idx="7"/>
                <a:endCxn id="112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34">
                <a:extLst>
                  <a:ext uri="{FF2B5EF4-FFF2-40B4-BE49-F238E27FC236}">
                    <a16:creationId xmlns:a16="http://schemas.microsoft.com/office/drawing/2014/main" id="{1D1A543B-8718-024C-835D-ADD769BEFA2D}"/>
                  </a:ext>
                </a:extLst>
              </p:cNvPr>
              <p:cNvCxnSpPr>
                <a:cxnSpLocks/>
                <a:stCxn id="104" idx="6"/>
                <a:endCxn id="48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37">
                <a:extLst>
                  <a:ext uri="{FF2B5EF4-FFF2-40B4-BE49-F238E27FC236}">
                    <a16:creationId xmlns:a16="http://schemas.microsoft.com/office/drawing/2014/main" id="{09DCD086-A28F-E74D-8348-6BD27C410CAD}"/>
                  </a:ext>
                </a:extLst>
              </p:cNvPr>
              <p:cNvCxnSpPr>
                <a:stCxn id="107" idx="6"/>
                <a:endCxn id="111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40">
                <a:extLst>
                  <a:ext uri="{FF2B5EF4-FFF2-40B4-BE49-F238E27FC236}">
                    <a16:creationId xmlns:a16="http://schemas.microsoft.com/office/drawing/2014/main" id="{E57DEE85-5DDD-9645-BC15-5D76F1D92E23}"/>
                  </a:ext>
                </a:extLst>
              </p:cNvPr>
              <p:cNvCxnSpPr>
                <a:stCxn id="104" idx="4"/>
                <a:endCxn id="10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TextBox 48">
                <a:extLst>
                  <a:ext uri="{FF2B5EF4-FFF2-40B4-BE49-F238E27FC236}">
                    <a16:creationId xmlns:a16="http://schemas.microsoft.com/office/drawing/2014/main" id="{8BB6A968-1587-D54C-B05F-ACE64D1E1F60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2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20" name="TextBox 49">
                <a:extLst>
                  <a:ext uri="{FF2B5EF4-FFF2-40B4-BE49-F238E27FC236}">
                    <a16:creationId xmlns:a16="http://schemas.microsoft.com/office/drawing/2014/main" id="{F2393EF3-955B-7E4D-ADC6-95CAF904827E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21" name="TextBox 53">
                <a:extLst>
                  <a:ext uri="{FF2B5EF4-FFF2-40B4-BE49-F238E27FC236}">
                    <a16:creationId xmlns:a16="http://schemas.microsoft.com/office/drawing/2014/main" id="{C5FF4C2C-2A58-DA49-A05A-9F5584A31907}"/>
                  </a:ext>
                </a:extLst>
              </p:cNvPr>
              <p:cNvSpPr txBox="1"/>
              <p:nvPr/>
            </p:nvSpPr>
            <p:spPr>
              <a:xfrm>
                <a:off x="1714074" y="3552287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2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22" name="TextBox 54">
                <a:extLst>
                  <a:ext uri="{FF2B5EF4-FFF2-40B4-BE49-F238E27FC236}">
                    <a16:creationId xmlns:a16="http://schemas.microsoft.com/office/drawing/2014/main" id="{100B4EE1-D7B3-2A41-B808-C37E6A35474F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23" name="TextBox 55">
                <a:extLst>
                  <a:ext uri="{FF2B5EF4-FFF2-40B4-BE49-F238E27FC236}">
                    <a16:creationId xmlns:a16="http://schemas.microsoft.com/office/drawing/2014/main" id="{3EE60C60-EC53-F74A-9148-71EBACE522EF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24" name="TextBox 56">
                <a:extLst>
                  <a:ext uri="{FF2B5EF4-FFF2-40B4-BE49-F238E27FC236}">
                    <a16:creationId xmlns:a16="http://schemas.microsoft.com/office/drawing/2014/main" id="{ACD4850E-1A27-7541-87E7-2A814054CEAA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25" name="Straight Connector 37">
                <a:extLst>
                  <a:ext uri="{FF2B5EF4-FFF2-40B4-BE49-F238E27FC236}">
                    <a16:creationId xmlns:a16="http://schemas.microsoft.com/office/drawing/2014/main" id="{47BDA1B0-F55D-F847-BA12-00A16F9BD013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Straight Connector 43">
              <a:extLst>
                <a:ext uri="{FF2B5EF4-FFF2-40B4-BE49-F238E27FC236}">
                  <a16:creationId xmlns:a16="http://schemas.microsoft.com/office/drawing/2014/main" id="{5A1D31B7-28A1-3A4F-B6F0-A9B404D6620D}"/>
                </a:ext>
              </a:extLst>
            </p:cNvPr>
            <p:cNvCxnSpPr>
              <a:cxnSpLocks/>
              <a:stCxn id="110" idx="4"/>
              <a:endCxn id="11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54">
              <a:extLst>
                <a:ext uri="{FF2B5EF4-FFF2-40B4-BE49-F238E27FC236}">
                  <a16:creationId xmlns:a16="http://schemas.microsoft.com/office/drawing/2014/main" id="{80803EDE-18E2-DE46-B56F-AD8B4A7083E9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48" name="Oval 25">
              <a:extLst>
                <a:ext uri="{FF2B5EF4-FFF2-40B4-BE49-F238E27FC236}">
                  <a16:creationId xmlns:a16="http://schemas.microsoft.com/office/drawing/2014/main" id="{C8E2610A-32A3-C24A-8D50-4E73B1650D31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50" name="Straight Connector 34">
              <a:extLst>
                <a:ext uri="{FF2B5EF4-FFF2-40B4-BE49-F238E27FC236}">
                  <a16:creationId xmlns:a16="http://schemas.microsoft.com/office/drawing/2014/main" id="{5E8F6954-3D56-0C43-9F63-B63C23E51A53}"/>
                </a:ext>
              </a:extLst>
            </p:cNvPr>
            <p:cNvCxnSpPr>
              <a:cxnSpLocks/>
              <a:stCxn id="48" idx="6"/>
              <a:endCxn id="11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08402844"/>
      </p:ext>
    </p:extLst>
  </p:cSld>
  <p:clrMapOvr>
    <a:masterClrMapping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Given the network topology and flow requests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Find a routing path for each flow</a:t>
            </a:r>
          </a:p>
          <a:p>
            <a:r>
              <a:rPr lang="en-US" altLang="zh-TW">
                <a:ea typeface="新細明體" panose="02020500000000000000" pitchFamily="18" charset="-120"/>
                <a:sym typeface="Wingdings" pitchFamily="2" charset="2"/>
              </a:rPr>
              <a:t>Accept the more flows  better</a:t>
            </a:r>
          </a:p>
          <a:p>
            <a:endParaRPr lang="en-US" altLang="zh-TW">
              <a:ea typeface="新細明體" panose="02020500000000000000" pitchFamily="18" charset="-120"/>
              <a:sym typeface="Wingdings" pitchFamily="2" charset="2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The Routing Problem</a:t>
            </a:r>
          </a:p>
        </p:txBody>
      </p:sp>
      <p:sp>
        <p:nvSpPr>
          <p:cNvPr id="58" name="Rectangle 29">
            <a:extLst>
              <a:ext uri="{FF2B5EF4-FFF2-40B4-BE49-F238E27FC236}">
                <a16:creationId xmlns:a16="http://schemas.microsoft.com/office/drawing/2014/main" id="{2389AB08-D542-E04D-A0CA-AADC0C605235}"/>
              </a:ext>
            </a:extLst>
          </p:cNvPr>
          <p:cNvSpPr/>
          <p:nvPr/>
        </p:nvSpPr>
        <p:spPr>
          <a:xfrm>
            <a:off x="5910966" y="3331341"/>
            <a:ext cx="2378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/>
              <a:t>Requests </a:t>
            </a:r>
          </a:p>
          <a:p>
            <a:pPr algn="ctr"/>
            <a:r>
              <a:rPr lang="en-US" sz="1800" b="1"/>
              <a:t>(</a:t>
            </a:r>
            <a:r>
              <a:rPr lang="en-US" sz="1800" b="1" err="1"/>
              <a:t>src</a:t>
            </a:r>
            <a:r>
              <a:rPr lang="en-US" sz="1800" b="1"/>
              <a:t>, </a:t>
            </a:r>
            <a:r>
              <a:rPr lang="en-US" sz="1800" b="1" err="1"/>
              <a:t>dest</a:t>
            </a:r>
            <a:r>
              <a:rPr lang="en-US" sz="1800" b="1"/>
              <a:t>; demand)</a:t>
            </a:r>
            <a:r>
              <a:rPr lang="en-US" sz="1800"/>
              <a:t>:</a:t>
            </a:r>
          </a:p>
          <a:p>
            <a:pPr algn="ctr"/>
            <a:r>
              <a:rPr lang="en-US" altLang="zh-TW" sz="1800" b="1">
                <a:solidFill>
                  <a:srgbClr val="00B050"/>
                </a:solidFill>
              </a:rPr>
              <a:t>(A, F; 1)</a:t>
            </a:r>
            <a:endParaRPr lang="en-US" altLang="zh-TW" sz="1800" b="1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chemeClr val="accent4"/>
                </a:solidFill>
              </a:rPr>
              <a:t>(B, E; 1)</a:t>
            </a:r>
            <a:endParaRPr lang="en-US" altLang="zh-TW" sz="1800">
              <a:solidFill>
                <a:schemeClr val="accent4"/>
              </a:solidFill>
            </a:endParaRPr>
          </a:p>
          <a:p>
            <a:pPr algn="ctr"/>
            <a:r>
              <a:rPr lang="en-US" altLang="zh-TW" sz="1800" b="1">
                <a:solidFill>
                  <a:srgbClr val="00B0F0"/>
                </a:solidFill>
              </a:rPr>
              <a:t>(A, F; 2)</a:t>
            </a:r>
            <a:endParaRPr lang="en-US" altLang="zh-TW" sz="1800">
              <a:solidFill>
                <a:srgbClr val="00B0F0"/>
              </a:solidFill>
            </a:endParaRPr>
          </a:p>
          <a:p>
            <a:pPr algn="ctr"/>
            <a:endParaRPr lang="en-US" sz="1800"/>
          </a:p>
        </p:txBody>
      </p:sp>
      <p:sp>
        <p:nvSpPr>
          <p:cNvPr id="28" name="L-Shape 6">
            <a:extLst>
              <a:ext uri="{FF2B5EF4-FFF2-40B4-BE49-F238E27FC236}">
                <a16:creationId xmlns:a16="http://schemas.microsoft.com/office/drawing/2014/main" id="{0329089C-8E93-E94D-A1AE-0A74D61B5620}"/>
              </a:ext>
            </a:extLst>
          </p:cNvPr>
          <p:cNvSpPr/>
          <p:nvPr/>
        </p:nvSpPr>
        <p:spPr>
          <a:xfrm rot="18900000">
            <a:off x="6362526" y="3945473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30">
            <a:extLst>
              <a:ext uri="{FF2B5EF4-FFF2-40B4-BE49-F238E27FC236}">
                <a16:creationId xmlns:a16="http://schemas.microsoft.com/office/drawing/2014/main" id="{C20919E4-A614-8B47-810C-2C151D8283E4}"/>
              </a:ext>
            </a:extLst>
          </p:cNvPr>
          <p:cNvSpPr/>
          <p:nvPr/>
        </p:nvSpPr>
        <p:spPr>
          <a:xfrm rot="18900000">
            <a:off x="6359788" y="4236434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DD21EA81-C912-1747-93E7-D9FA391E8937}"/>
              </a:ext>
            </a:extLst>
          </p:cNvPr>
          <p:cNvGrpSpPr/>
          <p:nvPr/>
        </p:nvGrpSpPr>
        <p:grpSpPr>
          <a:xfrm>
            <a:off x="539552" y="3632361"/>
            <a:ext cx="4760782" cy="3038238"/>
            <a:chOff x="539552" y="3632361"/>
            <a:chExt cx="4760782" cy="3038238"/>
          </a:xfrm>
        </p:grpSpPr>
        <p:grpSp>
          <p:nvGrpSpPr>
            <p:cNvPr id="102" name="群組 101">
              <a:extLst>
                <a:ext uri="{FF2B5EF4-FFF2-40B4-BE49-F238E27FC236}">
                  <a16:creationId xmlns:a16="http://schemas.microsoft.com/office/drawing/2014/main" id="{FD5E14D4-6A46-8D4A-8941-9D0EB177F07E}"/>
                </a:ext>
              </a:extLst>
            </p:cNvPr>
            <p:cNvGrpSpPr/>
            <p:nvPr/>
          </p:nvGrpSpPr>
          <p:grpSpPr>
            <a:xfrm>
              <a:off x="539552" y="3632361"/>
              <a:ext cx="4760782" cy="3038238"/>
              <a:chOff x="398119" y="2271626"/>
              <a:chExt cx="4760782" cy="3038238"/>
            </a:xfrm>
          </p:grpSpPr>
          <p:sp>
            <p:nvSpPr>
              <p:cNvPr id="103" name="Oval 7">
                <a:extLst>
                  <a:ext uri="{FF2B5EF4-FFF2-40B4-BE49-F238E27FC236}">
                    <a16:creationId xmlns:a16="http://schemas.microsoft.com/office/drawing/2014/main" id="{54B951FE-A49F-C748-AB0C-F44C8D6A8BA5}"/>
                  </a:ext>
                </a:extLst>
              </p:cNvPr>
              <p:cNvSpPr/>
              <p:nvPr/>
            </p:nvSpPr>
            <p:spPr>
              <a:xfrm>
                <a:off x="398119" y="344437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A</a:t>
                </a:r>
              </a:p>
            </p:txBody>
          </p:sp>
          <p:sp>
            <p:nvSpPr>
              <p:cNvPr id="104" name="Oval 8">
                <a:extLst>
                  <a:ext uri="{FF2B5EF4-FFF2-40B4-BE49-F238E27FC236}">
                    <a16:creationId xmlns:a16="http://schemas.microsoft.com/office/drawing/2014/main" id="{00B9F5DF-DF1F-0C41-80BF-BF746244E159}"/>
                  </a:ext>
                </a:extLst>
              </p:cNvPr>
              <p:cNvSpPr/>
              <p:nvPr/>
            </p:nvSpPr>
            <p:spPr>
              <a:xfrm>
                <a:off x="1452954" y="2503238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B</a:t>
                </a:r>
              </a:p>
            </p:txBody>
          </p:sp>
          <p:cxnSp>
            <p:nvCxnSpPr>
              <p:cNvPr id="105" name="Straight Connector 9">
                <a:extLst>
                  <a:ext uri="{FF2B5EF4-FFF2-40B4-BE49-F238E27FC236}">
                    <a16:creationId xmlns:a16="http://schemas.microsoft.com/office/drawing/2014/main" id="{0BE8E934-947D-B149-B88C-816D58E49A98}"/>
                  </a:ext>
                </a:extLst>
              </p:cNvPr>
              <p:cNvCxnSpPr>
                <a:stCxn id="103" idx="7"/>
                <a:endCxn id="104" idx="3"/>
              </p:cNvCxnSpPr>
              <p:nvPr/>
            </p:nvCxnSpPr>
            <p:spPr>
              <a:xfrm flipV="1">
                <a:off x="884777" y="2989896"/>
                <a:ext cx="651674" cy="537973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">
                <a:extLst>
                  <a:ext uri="{FF2B5EF4-FFF2-40B4-BE49-F238E27FC236}">
                    <a16:creationId xmlns:a16="http://schemas.microsoft.com/office/drawing/2014/main" id="{5C47115E-9B7F-F248-8D4F-1674B7A8C5E2}"/>
                  </a:ext>
                </a:extLst>
              </p:cNvPr>
              <p:cNvSpPr txBox="1"/>
              <p:nvPr/>
            </p:nvSpPr>
            <p:spPr>
              <a:xfrm>
                <a:off x="826195" y="2847771"/>
                <a:ext cx="3561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2</a:t>
                </a:r>
              </a:p>
            </p:txBody>
          </p:sp>
          <p:sp>
            <p:nvSpPr>
              <p:cNvPr id="107" name="Oval 15">
                <a:extLst>
                  <a:ext uri="{FF2B5EF4-FFF2-40B4-BE49-F238E27FC236}">
                    <a16:creationId xmlns:a16="http://schemas.microsoft.com/office/drawing/2014/main" id="{C43D749E-98A1-C846-BEB1-4463A91D3069}"/>
                  </a:ext>
                </a:extLst>
              </p:cNvPr>
              <p:cNvSpPr/>
              <p:nvPr/>
            </p:nvSpPr>
            <p:spPr>
              <a:xfrm>
                <a:off x="1452953" y="4529862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C</a:t>
                </a:r>
              </a:p>
            </p:txBody>
          </p:sp>
          <p:cxnSp>
            <p:nvCxnSpPr>
              <p:cNvPr id="108" name="Straight Connector 16">
                <a:extLst>
                  <a:ext uri="{FF2B5EF4-FFF2-40B4-BE49-F238E27FC236}">
                    <a16:creationId xmlns:a16="http://schemas.microsoft.com/office/drawing/2014/main" id="{2869C104-964A-9449-B242-385060132B70}"/>
                  </a:ext>
                </a:extLst>
              </p:cNvPr>
              <p:cNvCxnSpPr>
                <a:stCxn id="103" idx="5"/>
                <a:endCxn id="107" idx="1"/>
              </p:cNvCxnSpPr>
              <p:nvPr/>
            </p:nvCxnSpPr>
            <p:spPr>
              <a:xfrm>
                <a:off x="884777" y="3931030"/>
                <a:ext cx="651673" cy="68232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24">
                <a:extLst>
                  <a:ext uri="{FF2B5EF4-FFF2-40B4-BE49-F238E27FC236}">
                    <a16:creationId xmlns:a16="http://schemas.microsoft.com/office/drawing/2014/main" id="{9A06C385-6652-314D-A387-33421D8394E0}"/>
                  </a:ext>
                </a:extLst>
              </p:cNvPr>
              <p:cNvSpPr txBox="1"/>
              <p:nvPr/>
            </p:nvSpPr>
            <p:spPr>
              <a:xfrm>
                <a:off x="492561" y="4225165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1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sp>
            <p:nvSpPr>
              <p:cNvPr id="110" name="Oval 25">
                <a:extLst>
                  <a:ext uri="{FF2B5EF4-FFF2-40B4-BE49-F238E27FC236}">
                    <a16:creationId xmlns:a16="http://schemas.microsoft.com/office/drawing/2014/main" id="{71559E04-AC49-1245-8A12-73F65B6B8B9E}"/>
                  </a:ext>
                </a:extLst>
              </p:cNvPr>
              <p:cNvSpPr/>
              <p:nvPr/>
            </p:nvSpPr>
            <p:spPr>
              <a:xfrm>
                <a:off x="3379368" y="2503237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D</a:t>
                </a:r>
              </a:p>
            </p:txBody>
          </p:sp>
          <p:sp>
            <p:nvSpPr>
              <p:cNvPr id="111" name="Oval 26">
                <a:extLst>
                  <a:ext uri="{FF2B5EF4-FFF2-40B4-BE49-F238E27FC236}">
                    <a16:creationId xmlns:a16="http://schemas.microsoft.com/office/drawing/2014/main" id="{7F768459-FD8B-304F-899A-84849427F31F}"/>
                  </a:ext>
                </a:extLst>
              </p:cNvPr>
              <p:cNvSpPr/>
              <p:nvPr/>
            </p:nvSpPr>
            <p:spPr>
              <a:xfrm>
                <a:off x="3379368" y="4530371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E</a:t>
                </a:r>
              </a:p>
            </p:txBody>
          </p:sp>
          <p:sp>
            <p:nvSpPr>
              <p:cNvPr id="112" name="Oval 27">
                <a:extLst>
                  <a:ext uri="{FF2B5EF4-FFF2-40B4-BE49-F238E27FC236}">
                    <a16:creationId xmlns:a16="http://schemas.microsoft.com/office/drawing/2014/main" id="{E9186234-DE34-934E-97E2-457770E25652}"/>
                  </a:ext>
                </a:extLst>
              </p:cNvPr>
              <p:cNvSpPr/>
              <p:nvPr/>
            </p:nvSpPr>
            <p:spPr>
              <a:xfrm>
                <a:off x="4588746" y="3504564"/>
                <a:ext cx="570155" cy="57015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/>
                  <a:t>F</a:t>
                </a:r>
              </a:p>
            </p:txBody>
          </p:sp>
          <p:cxnSp>
            <p:nvCxnSpPr>
              <p:cNvPr id="113" name="Straight Connector 28">
                <a:extLst>
                  <a:ext uri="{FF2B5EF4-FFF2-40B4-BE49-F238E27FC236}">
                    <a16:creationId xmlns:a16="http://schemas.microsoft.com/office/drawing/2014/main" id="{056E45D0-D97C-5841-8A6B-40ECE2D5A4C1}"/>
                  </a:ext>
                </a:extLst>
              </p:cNvPr>
              <p:cNvCxnSpPr>
                <a:stCxn id="110" idx="5"/>
                <a:endCxn id="112" idx="1"/>
              </p:cNvCxnSpPr>
              <p:nvPr/>
            </p:nvCxnSpPr>
            <p:spPr>
              <a:xfrm>
                <a:off x="3866026" y="2989895"/>
                <a:ext cx="806217" cy="598166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31">
                <a:extLst>
                  <a:ext uri="{FF2B5EF4-FFF2-40B4-BE49-F238E27FC236}">
                    <a16:creationId xmlns:a16="http://schemas.microsoft.com/office/drawing/2014/main" id="{ACB7D364-EF59-704D-95BC-4CBA777FDBF1}"/>
                  </a:ext>
                </a:extLst>
              </p:cNvPr>
              <p:cNvCxnSpPr>
                <a:stCxn id="111" idx="7"/>
                <a:endCxn id="112" idx="3"/>
              </p:cNvCxnSpPr>
              <p:nvPr/>
            </p:nvCxnSpPr>
            <p:spPr>
              <a:xfrm flipV="1">
                <a:off x="3866026" y="3991222"/>
                <a:ext cx="806217" cy="622646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34">
                <a:extLst>
                  <a:ext uri="{FF2B5EF4-FFF2-40B4-BE49-F238E27FC236}">
                    <a16:creationId xmlns:a16="http://schemas.microsoft.com/office/drawing/2014/main" id="{1D1A543B-8718-024C-835D-ADD769BEFA2D}"/>
                  </a:ext>
                </a:extLst>
              </p:cNvPr>
              <p:cNvCxnSpPr>
                <a:cxnSpLocks/>
                <a:stCxn id="104" idx="6"/>
                <a:endCxn id="48" idx="2"/>
              </p:cNvCxnSpPr>
              <p:nvPr/>
            </p:nvCxnSpPr>
            <p:spPr>
              <a:xfrm flipV="1">
                <a:off x="2023109" y="2787775"/>
                <a:ext cx="393052" cy="541"/>
              </a:xfrm>
              <a:prstGeom prst="line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37">
                <a:extLst>
                  <a:ext uri="{FF2B5EF4-FFF2-40B4-BE49-F238E27FC236}">
                    <a16:creationId xmlns:a16="http://schemas.microsoft.com/office/drawing/2014/main" id="{09DCD086-A28F-E74D-8348-6BD27C410CAD}"/>
                  </a:ext>
                </a:extLst>
              </p:cNvPr>
              <p:cNvCxnSpPr>
                <a:stCxn id="107" idx="6"/>
                <a:endCxn id="111" idx="2"/>
              </p:cNvCxnSpPr>
              <p:nvPr/>
            </p:nvCxnSpPr>
            <p:spPr>
              <a:xfrm>
                <a:off x="2023108" y="4814940"/>
                <a:ext cx="1356260" cy="509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40">
                <a:extLst>
                  <a:ext uri="{FF2B5EF4-FFF2-40B4-BE49-F238E27FC236}">
                    <a16:creationId xmlns:a16="http://schemas.microsoft.com/office/drawing/2014/main" id="{E57DEE85-5DDD-9645-BC15-5D76F1D92E23}"/>
                  </a:ext>
                </a:extLst>
              </p:cNvPr>
              <p:cNvCxnSpPr>
                <a:stCxn id="104" idx="4"/>
                <a:endCxn id="107" idx="0"/>
              </p:cNvCxnSpPr>
              <p:nvPr/>
            </p:nvCxnSpPr>
            <p:spPr>
              <a:xfrm flipH="1">
                <a:off x="1738031" y="3073393"/>
                <a:ext cx="1" cy="1456469"/>
              </a:xfrm>
              <a:prstGeom prst="line">
                <a:avLst/>
              </a:prstGeom>
              <a:ln w="38100">
                <a:solidFill>
                  <a:srgbClr val="FFC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TextBox 48">
                <a:extLst>
                  <a:ext uri="{FF2B5EF4-FFF2-40B4-BE49-F238E27FC236}">
                    <a16:creationId xmlns:a16="http://schemas.microsoft.com/office/drawing/2014/main" id="{8BB6A968-1587-D54C-B05F-ACE64D1E1F60}"/>
                  </a:ext>
                </a:extLst>
              </p:cNvPr>
              <p:cNvSpPr txBox="1"/>
              <p:nvPr/>
            </p:nvSpPr>
            <p:spPr>
              <a:xfrm>
                <a:off x="2238113" y="4848199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2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20" name="TextBox 49">
                <a:extLst>
                  <a:ext uri="{FF2B5EF4-FFF2-40B4-BE49-F238E27FC236}">
                    <a16:creationId xmlns:a16="http://schemas.microsoft.com/office/drawing/2014/main" id="{F2393EF3-955B-7E4D-ADC6-95CAF904827E}"/>
                  </a:ext>
                </a:extLst>
              </p:cNvPr>
              <p:cNvSpPr txBox="1"/>
              <p:nvPr/>
            </p:nvSpPr>
            <p:spPr>
              <a:xfrm>
                <a:off x="2020398" y="2271626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21" name="TextBox 53">
                <a:extLst>
                  <a:ext uri="{FF2B5EF4-FFF2-40B4-BE49-F238E27FC236}">
                    <a16:creationId xmlns:a16="http://schemas.microsoft.com/office/drawing/2014/main" id="{C5FF4C2C-2A58-DA49-A05A-9F5584A31907}"/>
                  </a:ext>
                </a:extLst>
              </p:cNvPr>
              <p:cNvSpPr txBox="1"/>
              <p:nvPr/>
            </p:nvSpPr>
            <p:spPr>
              <a:xfrm>
                <a:off x="1714074" y="3552287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2</a:t>
                </a:r>
                <a:r>
                  <a:rPr lang="en-US" b="1"/>
                  <a:t> (</a:t>
                </a:r>
                <a:r>
                  <a:rPr lang="en-US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b="1"/>
                  <a:t>)</a:t>
                </a:r>
              </a:p>
            </p:txBody>
          </p:sp>
          <p:sp>
            <p:nvSpPr>
              <p:cNvPr id="122" name="TextBox 54">
                <a:extLst>
                  <a:ext uri="{FF2B5EF4-FFF2-40B4-BE49-F238E27FC236}">
                    <a16:creationId xmlns:a16="http://schemas.microsoft.com/office/drawing/2014/main" id="{100B4EE1-D7B3-2A41-B808-C37E6A35474F}"/>
                  </a:ext>
                </a:extLst>
              </p:cNvPr>
              <p:cNvSpPr txBox="1"/>
              <p:nvPr/>
            </p:nvSpPr>
            <p:spPr>
              <a:xfrm>
                <a:off x="3010745" y="2289477"/>
                <a:ext cx="3561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/>
                  <a:t>1</a:t>
                </a:r>
              </a:p>
            </p:txBody>
          </p:sp>
          <p:sp>
            <p:nvSpPr>
              <p:cNvPr id="123" name="TextBox 55">
                <a:extLst>
                  <a:ext uri="{FF2B5EF4-FFF2-40B4-BE49-F238E27FC236}">
                    <a16:creationId xmlns:a16="http://schemas.microsoft.com/office/drawing/2014/main" id="{3EE60C60-EC53-F74A-9148-71EBACE522EF}"/>
                  </a:ext>
                </a:extLst>
              </p:cNvPr>
              <p:cNvSpPr txBox="1"/>
              <p:nvPr/>
            </p:nvSpPr>
            <p:spPr>
              <a:xfrm>
                <a:off x="4188309" y="2962229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/>
                  <a:t>1</a:t>
                </a:r>
              </a:p>
            </p:txBody>
          </p:sp>
          <p:sp>
            <p:nvSpPr>
              <p:cNvPr id="124" name="TextBox 56">
                <a:extLst>
                  <a:ext uri="{FF2B5EF4-FFF2-40B4-BE49-F238E27FC236}">
                    <a16:creationId xmlns:a16="http://schemas.microsoft.com/office/drawing/2014/main" id="{ACD4850E-1A27-7541-87E7-2A814054CEAA}"/>
                  </a:ext>
                </a:extLst>
              </p:cNvPr>
              <p:cNvSpPr txBox="1"/>
              <p:nvPr/>
            </p:nvSpPr>
            <p:spPr>
              <a:xfrm>
                <a:off x="4179819" y="4213138"/>
                <a:ext cx="817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b="1">
                    <a:ln>
                      <a:solidFill>
                        <a:schemeClr val="tx1"/>
                      </a:solidFill>
                    </a:ln>
                    <a:solidFill>
                      <a:schemeClr val="accent1"/>
                    </a:solidFill>
                  </a:rPr>
                  <a:t>3</a:t>
                </a:r>
                <a:r>
                  <a:rPr lang="en-US" altLang="zh-TW" b="1"/>
                  <a:t> (</a:t>
                </a:r>
                <a:r>
                  <a:rPr lang="en-US" altLang="zh-TW" b="1">
                    <a:ln>
                      <a:solidFill>
                        <a:schemeClr val="accent1"/>
                      </a:solidFill>
                    </a:ln>
                    <a:solidFill>
                      <a:schemeClr val="accent5"/>
                    </a:solidFill>
                  </a:rPr>
                  <a:t>1</a:t>
                </a:r>
                <a:r>
                  <a:rPr lang="en-US" altLang="zh-TW" b="1"/>
                  <a:t>)</a:t>
                </a:r>
              </a:p>
            </p:txBody>
          </p:sp>
          <p:cxnSp>
            <p:nvCxnSpPr>
              <p:cNvPr id="125" name="Straight Connector 37">
                <a:extLst>
                  <a:ext uri="{FF2B5EF4-FFF2-40B4-BE49-F238E27FC236}">
                    <a16:creationId xmlns:a16="http://schemas.microsoft.com/office/drawing/2014/main" id="{47BDA1B0-F55D-F847-BA12-00A16F9BD013}"/>
                  </a:ext>
                </a:extLst>
              </p:cNvPr>
              <p:cNvCxnSpPr/>
              <p:nvPr/>
            </p:nvCxnSpPr>
            <p:spPr>
              <a:xfrm>
                <a:off x="2033164" y="4889494"/>
                <a:ext cx="1356260" cy="509"/>
              </a:xfrm>
              <a:prstGeom prst="line">
                <a:avLst/>
              </a:prstGeom>
              <a:ln w="38100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Straight Connector 43">
              <a:extLst>
                <a:ext uri="{FF2B5EF4-FFF2-40B4-BE49-F238E27FC236}">
                  <a16:creationId xmlns:a16="http://schemas.microsoft.com/office/drawing/2014/main" id="{5A1D31B7-28A1-3A4F-B6F0-A9B404D6620D}"/>
                </a:ext>
              </a:extLst>
            </p:cNvPr>
            <p:cNvCxnSpPr>
              <a:cxnSpLocks/>
              <a:stCxn id="110" idx="4"/>
              <a:endCxn id="111" idx="0"/>
            </p:cNvCxnSpPr>
            <p:nvPr/>
          </p:nvCxnSpPr>
          <p:spPr>
            <a:xfrm>
              <a:off x="3805879" y="4434127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54">
              <a:extLst>
                <a:ext uri="{FF2B5EF4-FFF2-40B4-BE49-F238E27FC236}">
                  <a16:creationId xmlns:a16="http://schemas.microsoft.com/office/drawing/2014/main" id="{80803EDE-18E2-DE46-B56F-AD8B4A7083E9}"/>
                </a:ext>
              </a:extLst>
            </p:cNvPr>
            <p:cNvSpPr txBox="1"/>
            <p:nvPr/>
          </p:nvSpPr>
          <p:spPr>
            <a:xfrm>
              <a:off x="3387602" y="4913597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b="1"/>
                <a:t>1</a:t>
              </a:r>
            </a:p>
          </p:txBody>
        </p:sp>
        <p:sp>
          <p:nvSpPr>
            <p:cNvPr id="48" name="Oval 25">
              <a:extLst>
                <a:ext uri="{FF2B5EF4-FFF2-40B4-BE49-F238E27FC236}">
                  <a16:creationId xmlns:a16="http://schemas.microsoft.com/office/drawing/2014/main" id="{C8E2610A-32A3-C24A-8D50-4E73B1650D31}"/>
                </a:ext>
              </a:extLst>
            </p:cNvPr>
            <p:cNvSpPr/>
            <p:nvPr/>
          </p:nvSpPr>
          <p:spPr>
            <a:xfrm>
              <a:off x="2557594" y="386343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G</a:t>
              </a:r>
              <a:endParaRPr lang="en-US" sz="2400" b="1"/>
            </a:p>
          </p:txBody>
        </p:sp>
        <p:cxnSp>
          <p:nvCxnSpPr>
            <p:cNvPr id="50" name="Straight Connector 34">
              <a:extLst>
                <a:ext uri="{FF2B5EF4-FFF2-40B4-BE49-F238E27FC236}">
                  <a16:creationId xmlns:a16="http://schemas.microsoft.com/office/drawing/2014/main" id="{5E8F6954-3D56-0C43-9F63-B63C23E51A53}"/>
                </a:ext>
              </a:extLst>
            </p:cNvPr>
            <p:cNvCxnSpPr>
              <a:cxnSpLocks/>
              <a:stCxn id="48" idx="6"/>
              <a:endCxn id="110" idx="2"/>
            </p:cNvCxnSpPr>
            <p:nvPr/>
          </p:nvCxnSpPr>
          <p:spPr>
            <a:xfrm>
              <a:off x="3127749" y="4148510"/>
              <a:ext cx="393052" cy="54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矩形 35">
            <a:extLst>
              <a:ext uri="{FF2B5EF4-FFF2-40B4-BE49-F238E27FC236}">
                <a16:creationId xmlns:a16="http://schemas.microsoft.com/office/drawing/2014/main" id="{EC036C6B-993F-F548-B471-C49662F8EEE4}"/>
              </a:ext>
            </a:extLst>
          </p:cNvPr>
          <p:cNvSpPr/>
          <p:nvPr/>
        </p:nvSpPr>
        <p:spPr>
          <a:xfrm>
            <a:off x="4572000" y="6168579"/>
            <a:ext cx="4192092" cy="5408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>
                <a:latin typeface="Cambria Math" panose="02040503050406030204" pitchFamily="18" charset="0"/>
                <a:ea typeface="Cambria Math" panose="02040503050406030204" pitchFamily="18" charset="0"/>
              </a:rPr>
              <a:t>The third flow will be rejected</a:t>
            </a:r>
            <a:endParaRPr kumimoji="1" lang="zh-TW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927112"/>
      </p:ext>
    </p:extLst>
  </p:cSld>
  <p:clrMapOvr>
    <a:masterClrMapping/>
  </p:clrMapOvr>
  <p:transition advClick="0"/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10255</TotalTime>
  <Words>2782</Words>
  <Application>Microsoft Office PowerPoint</Application>
  <PresentationFormat>如螢幕大小 (4:3)</PresentationFormat>
  <Paragraphs>823</Paragraphs>
  <Slides>44</Slides>
  <Notes>43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44</vt:i4>
      </vt:variant>
    </vt:vector>
  </HeadingPairs>
  <TitlesOfParts>
    <vt:vector size="57" baseType="lpstr">
      <vt:lpstr>Buxton Sketch</vt:lpstr>
      <vt:lpstr>LingWai SC Medium</vt:lpstr>
      <vt:lpstr>Monotype Sorts</vt:lpstr>
      <vt:lpstr>Plantagenet Cherokee</vt:lpstr>
      <vt:lpstr>微軟正黑體</vt:lpstr>
      <vt:lpstr>新細明體</vt:lpstr>
      <vt:lpstr>Arial</vt:lpstr>
      <vt:lpstr>Cambria Math</vt:lpstr>
      <vt:lpstr>Candara</vt:lpstr>
      <vt:lpstr>Jokerman</vt:lpstr>
      <vt:lpstr>Times New Roman</vt:lpstr>
      <vt:lpstr>Wingdings</vt:lpstr>
      <vt:lpstr>Office 佈景主題</vt:lpstr>
      <vt:lpstr>PowerPoint 簡報</vt:lpstr>
      <vt:lpstr>Data Center</vt:lpstr>
      <vt:lpstr>Switches</vt:lpstr>
      <vt:lpstr>SDN-enabled Switches</vt:lpstr>
      <vt:lpstr>Installing Rules in the SDN-enabled Switches</vt:lpstr>
      <vt:lpstr>The Routing Problem</vt:lpstr>
      <vt:lpstr>The Routing Problem</vt:lpstr>
      <vt:lpstr>The Routing Problem</vt:lpstr>
      <vt:lpstr>The Routing Problem</vt:lpstr>
      <vt:lpstr>The Routing Problem</vt:lpstr>
      <vt:lpstr>Weighted Links f0r Path Determination</vt:lpstr>
      <vt:lpstr>Weighted Links f0r Path Determination</vt:lpstr>
      <vt:lpstr>Weighted Links f0r Path Determination</vt:lpstr>
      <vt:lpstr>Weighted Links f0r Path Determination</vt:lpstr>
      <vt:lpstr>Weighted Links f0r Path Determination</vt:lpstr>
      <vt:lpstr>Weighted Links f0r Path Determination</vt:lpstr>
      <vt:lpstr>The Online Routing Problem</vt:lpstr>
      <vt:lpstr>Another Difficulty: TCAM Limit</vt:lpstr>
      <vt:lpstr>Remedy the Issue: Segment Routing</vt:lpstr>
      <vt:lpstr>Remedy the Issue: Segment Routing</vt:lpstr>
      <vt:lpstr>Remedy the Issue: Segment Routing</vt:lpstr>
      <vt:lpstr>Remedy the Issue: Segment Routing</vt:lpstr>
      <vt:lpstr>Remedy the Issue: Segment Routing</vt:lpstr>
      <vt:lpstr>Online 2-Segment Routing</vt:lpstr>
      <vt:lpstr>Online 2-Segment Routing Problem</vt:lpstr>
      <vt:lpstr>Online 2-Segment Routing Problem</vt:lpstr>
      <vt:lpstr>Online 2-Segment Routing Problem</vt:lpstr>
      <vt:lpstr>Online 2-Segment Routing Problem</vt:lpstr>
      <vt:lpstr>Online 2-Segment Routing Problem</vt:lpstr>
      <vt:lpstr>Online 2-Segment Routing Problem</vt:lpstr>
      <vt:lpstr>Online 2-Segment Routing Problem</vt:lpstr>
      <vt:lpstr>Online 2-Segment Routing Problem</vt:lpstr>
      <vt:lpstr>Online 2-Segment Routing Problem</vt:lpstr>
      <vt:lpstr>Online 2-Segment Routing Problem</vt:lpstr>
      <vt:lpstr>Online 2-Segment Routing Problem</vt:lpstr>
      <vt:lpstr>Breaking a Tie  All-pair shortest paths</vt:lpstr>
      <vt:lpstr>Breaking a Tie  Choosing 2-Segment Routing Path</vt:lpstr>
      <vt:lpstr>Breaking a Tie  Choosing 2-Segment Routing Path</vt:lpstr>
      <vt:lpstr>Breaking a Tie  Choosing 2-Segment Routing Path</vt:lpstr>
      <vt:lpstr>Programming Project #3: Accept or reject a flow with 2-segment routing</vt:lpstr>
      <vt:lpstr>Discussion</vt:lpstr>
      <vt:lpstr>Input Sample: input.txt</vt:lpstr>
      <vt:lpstr>Input Sample: input.txt</vt:lpstr>
      <vt:lpstr>Output Sample: use printf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</dc:title>
  <dc:creator>Agam</dc:creator>
  <cp:lastModifiedBy>富強 張</cp:lastModifiedBy>
  <cp:revision>768</cp:revision>
  <dcterms:created xsi:type="dcterms:W3CDTF">1995-06-02T22:16:36Z</dcterms:created>
  <dcterms:modified xsi:type="dcterms:W3CDTF">2020-02-28T07:29:32Z</dcterms:modified>
</cp:coreProperties>
</file>

<file path=docProps/thumbnail.jpeg>
</file>